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E6C886-8F6A-49CA-942D-875570086A5F}">
  <a:tblStyle styleId="{29E6C886-8F6A-49CA-942D-875570086A5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71b87121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71b87121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3271b87121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271b87121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271b871217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Manfredi</a:t>
            </a:r>
            <a:endParaRPr/>
          </a:p>
          <a:p>
            <a:pPr indent="0" lvl="0" marL="0" rtl="0" algn="l">
              <a:spcBef>
                <a:spcPts val="0"/>
              </a:spcBef>
              <a:spcAft>
                <a:spcPts val="0"/>
              </a:spcAft>
              <a:buNone/>
            </a:pPr>
            <a:r>
              <a:t/>
            </a:r>
            <a:endParaRPr/>
          </a:p>
        </p:txBody>
      </p:sp>
      <p:sp>
        <p:nvSpPr>
          <p:cNvPr id="248" name="Google Shape;248;g3271b871217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272046863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272046863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Manfredi</a:t>
            </a:r>
            <a:endParaRPr/>
          </a:p>
          <a:p>
            <a:pPr indent="0" lvl="0" marL="0" rtl="0" algn="l">
              <a:spcBef>
                <a:spcPts val="0"/>
              </a:spcBef>
              <a:spcAft>
                <a:spcPts val="0"/>
              </a:spcAft>
              <a:buNone/>
            </a:pPr>
            <a:r>
              <a:t/>
            </a:r>
            <a:endParaRPr/>
          </a:p>
        </p:txBody>
      </p:sp>
      <p:sp>
        <p:nvSpPr>
          <p:cNvPr id="259" name="Google Shape;259;g3272046863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733d0160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2733d0160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2733d0160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7897b6db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27897b6db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Salvatore</a:t>
            </a:r>
            <a:endParaRPr/>
          </a:p>
        </p:txBody>
      </p:sp>
      <p:sp>
        <p:nvSpPr>
          <p:cNvPr id="275" name="Google Shape;275;g327897b6db8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27897b6db8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27897b6db8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Aris</a:t>
            </a:r>
            <a:endParaRPr/>
          </a:p>
        </p:txBody>
      </p:sp>
      <p:sp>
        <p:nvSpPr>
          <p:cNvPr id="283" name="Google Shape;283;g327897b6db8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7897b6db8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27897b6db8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Aris</a:t>
            </a:r>
            <a:endParaRPr/>
          </a:p>
        </p:txBody>
      </p:sp>
      <p:sp>
        <p:nvSpPr>
          <p:cNvPr id="292" name="Google Shape;292;g327897b6db8_0_1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27897b6db8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27897b6db8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Salvatore</a:t>
            </a:r>
            <a:endParaRPr/>
          </a:p>
        </p:txBody>
      </p:sp>
      <p:sp>
        <p:nvSpPr>
          <p:cNvPr id="300" name="Google Shape;300;g327897b6db8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27897b6db8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27897b6db8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Aris</a:t>
            </a:r>
            <a:endParaRPr/>
          </a:p>
        </p:txBody>
      </p:sp>
      <p:sp>
        <p:nvSpPr>
          <p:cNvPr id="317" name="Google Shape;317;g327897b6db8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7897b6db8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27897b6db8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Aris</a:t>
            </a:r>
            <a:endParaRPr/>
          </a:p>
        </p:txBody>
      </p:sp>
      <p:sp>
        <p:nvSpPr>
          <p:cNvPr id="326" name="Google Shape;326;g327897b6db8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7897b6db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7897b6db8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Julien / </a:t>
            </a:r>
            <a:r>
              <a:rPr lang="en"/>
              <a:t>Mention type of mesh</a:t>
            </a:r>
            <a:endParaRPr/>
          </a:p>
          <a:p>
            <a:pPr indent="0" lvl="0" marL="0" rtl="0" algn="l">
              <a:spcBef>
                <a:spcPts val="0"/>
              </a:spcBef>
              <a:spcAft>
                <a:spcPts val="0"/>
              </a:spcAft>
              <a:buNone/>
            </a:pPr>
            <a:r>
              <a:t/>
            </a:r>
            <a:endParaRPr/>
          </a:p>
        </p:txBody>
      </p:sp>
      <p:sp>
        <p:nvSpPr>
          <p:cNvPr id="338" name="Google Shape;338;g327897b6db8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27897b6db8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27897b6db8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Salvatore</a:t>
            </a:r>
            <a:endParaRPr/>
          </a:p>
        </p:txBody>
      </p:sp>
      <p:sp>
        <p:nvSpPr>
          <p:cNvPr id="377" name="Google Shape;377;g327897b6db8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7897b6db8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7897b6db8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Salvatore</a:t>
            </a:r>
            <a:endParaRPr/>
          </a:p>
          <a:p>
            <a:pPr indent="0" lvl="0" marL="0" rtl="0" algn="l">
              <a:spcBef>
                <a:spcPts val="0"/>
              </a:spcBef>
              <a:spcAft>
                <a:spcPts val="0"/>
              </a:spcAft>
              <a:buNone/>
            </a:pPr>
            <a:r>
              <a:t/>
            </a:r>
            <a:endParaRPr/>
          </a:p>
        </p:txBody>
      </p:sp>
      <p:sp>
        <p:nvSpPr>
          <p:cNvPr id="401" name="Google Shape;401;g327897b6db8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27897b6db8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27897b6db8_0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Salvatore</a:t>
            </a:r>
            <a:endParaRPr/>
          </a:p>
          <a:p>
            <a:pPr indent="0" lvl="0" marL="0" rtl="0" algn="l">
              <a:spcBef>
                <a:spcPts val="0"/>
              </a:spcBef>
              <a:spcAft>
                <a:spcPts val="0"/>
              </a:spcAft>
              <a:buNone/>
            </a:pPr>
            <a:r>
              <a:t/>
            </a:r>
            <a:endParaRPr/>
          </a:p>
        </p:txBody>
      </p:sp>
      <p:sp>
        <p:nvSpPr>
          <p:cNvPr id="411" name="Google Shape;411;g327897b6db8_0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27897b6db8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27897b6db8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ALLPD = Inelastic energy dissipation of the fuselage</a:t>
            </a:r>
            <a:endParaRPr/>
          </a:p>
        </p:txBody>
      </p:sp>
      <p:sp>
        <p:nvSpPr>
          <p:cNvPr id="423" name="Google Shape;423;g327897b6db8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7e27b7478_3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27e27b7478_3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We defined a box of elements changing with the mesh size and extracted the average PEEQ value of the box and plotted the relative error of this average PEEQ against the mesh size inverse. </a:t>
            </a:r>
            <a:r>
              <a:rPr lang="en"/>
              <a:t>This result also doesn’t satisfy us as we get a peak in the middle of the graph which is undesirable. W</a:t>
            </a:r>
            <a:r>
              <a:rPr lang="en"/>
              <a:t>e found element deletion of the box elements in a line that are directly under the impactor. This would not give us the correct average PEEQ values. So we had to shift the box.</a:t>
            </a:r>
            <a:endParaRPr/>
          </a:p>
        </p:txBody>
      </p:sp>
      <p:sp>
        <p:nvSpPr>
          <p:cNvPr id="433" name="Google Shape;433;g327e27b7478_3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7e27b7478_3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27e27b7478_3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After shift, there is no deletion of elements and not peak in the middle. Therefore </a:t>
            </a:r>
            <a:r>
              <a:rPr lang="en"/>
              <a:t>this result is satisfactory and therefore we went h = 1.6mm.</a:t>
            </a:r>
            <a:endParaRPr/>
          </a:p>
        </p:txBody>
      </p:sp>
      <p:sp>
        <p:nvSpPr>
          <p:cNvPr id="443" name="Google Shape;443;g327e27b7478_3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7bdef5f0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27bdef5f0b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Julien / </a:t>
            </a:r>
            <a:r>
              <a:rPr lang="en"/>
              <a:t>Mention what change in the quasi-static (velocity is bc)</a:t>
            </a:r>
            <a:endParaRPr/>
          </a:p>
        </p:txBody>
      </p:sp>
      <p:sp>
        <p:nvSpPr>
          <p:cNvPr id="455" name="Google Shape;455;g327bdef5f0b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27bdef5f0b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27bdef5f0b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Julien / </a:t>
            </a:r>
            <a:r>
              <a:rPr lang="en"/>
              <a:t>Draw observations from the graphs</a:t>
            </a:r>
            <a:endParaRPr/>
          </a:p>
        </p:txBody>
      </p:sp>
      <p:sp>
        <p:nvSpPr>
          <p:cNvPr id="464" name="Google Shape;464;g327bdef5f0b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7bdef5f0b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27bdef5f0b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Julien / Draw observations from the graphs</a:t>
            </a:r>
            <a:endParaRPr/>
          </a:p>
          <a:p>
            <a:pPr indent="0" lvl="0" marL="0" rtl="0" algn="l">
              <a:spcBef>
                <a:spcPts val="0"/>
              </a:spcBef>
              <a:spcAft>
                <a:spcPts val="0"/>
              </a:spcAft>
              <a:buNone/>
            </a:pPr>
            <a:r>
              <a:t/>
            </a:r>
            <a:endParaRPr/>
          </a:p>
        </p:txBody>
      </p:sp>
      <p:sp>
        <p:nvSpPr>
          <p:cNvPr id="473" name="Google Shape;473;g327bdef5f0b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27bdef5f0b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27bdef5f0b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Aris</a:t>
            </a:r>
            <a:endParaRPr/>
          </a:p>
        </p:txBody>
      </p:sp>
      <p:sp>
        <p:nvSpPr>
          <p:cNvPr id="482" name="Google Shape;482;g327bdef5f0b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7bdef5f0b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27bdef5f0b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Aris</a:t>
            </a:r>
            <a:endParaRPr/>
          </a:p>
        </p:txBody>
      </p:sp>
      <p:sp>
        <p:nvSpPr>
          <p:cNvPr id="490" name="Google Shape;490;g327bdef5f0b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28e881e81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28e881e810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Aris</a:t>
            </a:r>
            <a:endParaRPr/>
          </a:p>
        </p:txBody>
      </p:sp>
      <p:sp>
        <p:nvSpPr>
          <p:cNvPr id="505" name="Google Shape;505;g328e881e810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28e881e81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28e881e81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Aris</a:t>
            </a:r>
            <a:endParaRPr/>
          </a:p>
        </p:txBody>
      </p:sp>
      <p:sp>
        <p:nvSpPr>
          <p:cNvPr id="520" name="Google Shape;520;g328e881e810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2733d0160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2733d0160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Manfredi</a:t>
            </a:r>
            <a:endParaRPr/>
          </a:p>
        </p:txBody>
      </p:sp>
      <p:sp>
        <p:nvSpPr>
          <p:cNvPr id="528" name="Google Shape;528;g32733d0160e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279416c72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279416c723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Manfredi</a:t>
            </a:r>
            <a:endParaRPr/>
          </a:p>
          <a:p>
            <a:pPr indent="0" lvl="0" marL="0" rtl="0" algn="l">
              <a:spcBef>
                <a:spcPts val="0"/>
              </a:spcBef>
              <a:spcAft>
                <a:spcPts val="0"/>
              </a:spcAft>
              <a:buNone/>
            </a:pPr>
            <a:r>
              <a:t/>
            </a:r>
            <a:endParaRPr/>
          </a:p>
        </p:txBody>
      </p:sp>
      <p:sp>
        <p:nvSpPr>
          <p:cNvPr id="536" name="Google Shape;536;g3279416c723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279416c72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279416c723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Manfredi</a:t>
            </a:r>
            <a:endParaRPr/>
          </a:p>
          <a:p>
            <a:pPr indent="0" lvl="0" marL="0" rtl="0" algn="l">
              <a:spcBef>
                <a:spcPts val="0"/>
              </a:spcBef>
              <a:spcAft>
                <a:spcPts val="0"/>
              </a:spcAft>
              <a:buNone/>
            </a:pPr>
            <a:r>
              <a:t/>
            </a:r>
            <a:endParaRPr/>
          </a:p>
        </p:txBody>
      </p:sp>
      <p:sp>
        <p:nvSpPr>
          <p:cNvPr id="547" name="Google Shape;547;g3279416c723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2763a610d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2763a610d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Manfredi</a:t>
            </a:r>
            <a:endParaRPr/>
          </a:p>
          <a:p>
            <a:pPr indent="0" lvl="0" marL="0" rtl="0" algn="l">
              <a:spcBef>
                <a:spcPts val="0"/>
              </a:spcBef>
              <a:spcAft>
                <a:spcPts val="0"/>
              </a:spcAft>
              <a:buNone/>
            </a:pPr>
            <a:r>
              <a:t/>
            </a:r>
            <a:endParaRPr/>
          </a:p>
        </p:txBody>
      </p:sp>
      <p:sp>
        <p:nvSpPr>
          <p:cNvPr id="560" name="Google Shape;560;g32763a610d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2763a610d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2763a610df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Manfredi</a:t>
            </a:r>
            <a:endParaRPr/>
          </a:p>
          <a:p>
            <a:pPr indent="0" lvl="0" marL="0" rtl="0" algn="l">
              <a:spcBef>
                <a:spcPts val="0"/>
              </a:spcBef>
              <a:spcAft>
                <a:spcPts val="0"/>
              </a:spcAft>
              <a:buNone/>
            </a:pPr>
            <a:r>
              <a:t/>
            </a:r>
            <a:endParaRPr/>
          </a:p>
        </p:txBody>
      </p:sp>
      <p:sp>
        <p:nvSpPr>
          <p:cNvPr id="570" name="Google Shape;570;g32763a610df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27897b6db8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27897b6db8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327897b6db8_0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28325c70b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28325c70b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328325c70b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7897b6db8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27897b6db8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Jay</a:t>
            </a:r>
            <a:endParaRPr/>
          </a:p>
        </p:txBody>
      </p:sp>
      <p:sp>
        <p:nvSpPr>
          <p:cNvPr id="166" name="Google Shape;166;g327897b6db8_0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28325c70b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28325c70b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328325c70b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7897b6db8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7897b6db8_0_2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Efficient simulations consists of everything(preprocess, execution, and postprocess)</a:t>
            </a:r>
            <a:endParaRPr/>
          </a:p>
        </p:txBody>
      </p:sp>
      <p:sp>
        <p:nvSpPr>
          <p:cNvPr id="175" name="Google Shape;175;g327897b6db8_0_2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27e27b7478_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27e27b7478_3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Jay</a:t>
            </a:r>
            <a:endParaRPr/>
          </a:p>
        </p:txBody>
      </p:sp>
      <p:sp>
        <p:nvSpPr>
          <p:cNvPr id="183" name="Google Shape;183;g327e27b7478_3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Manfredi</a:t>
            </a:r>
            <a:endParaRPr/>
          </a:p>
        </p:txBody>
      </p:sp>
      <p:sp>
        <p:nvSpPr>
          <p:cNvPr id="210" name="Google Shape;21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Manfredi</a:t>
            </a:r>
            <a:endParaRPr/>
          </a:p>
          <a:p>
            <a:pPr indent="0" lvl="0" marL="0" rtl="0" algn="l">
              <a:spcBef>
                <a:spcPts val="0"/>
              </a:spcBef>
              <a:spcAft>
                <a:spcPts val="0"/>
              </a:spcAft>
              <a:buNone/>
            </a:pPr>
            <a:r>
              <a:t/>
            </a:r>
            <a:endParaRPr/>
          </a:p>
        </p:txBody>
      </p:sp>
      <p:sp>
        <p:nvSpPr>
          <p:cNvPr id="225" name="Google Shape;2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72046863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720468637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Manfredi</a:t>
            </a:r>
            <a:endParaRPr/>
          </a:p>
          <a:p>
            <a:pPr indent="0" lvl="0" marL="0" rtl="0" algn="l">
              <a:spcBef>
                <a:spcPts val="0"/>
              </a:spcBef>
              <a:spcAft>
                <a:spcPts val="0"/>
              </a:spcAft>
              <a:buNone/>
            </a:pPr>
            <a:r>
              <a:t/>
            </a:r>
            <a:endParaRPr/>
          </a:p>
        </p:txBody>
      </p:sp>
      <p:sp>
        <p:nvSpPr>
          <p:cNvPr id="235" name="Google Shape;235;g32720468637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01">
  <p:cSld name="Titelfolie 01">
    <p:spTree>
      <p:nvGrpSpPr>
        <p:cNvPr id="15" name="Shape 15"/>
        <p:cNvGrpSpPr/>
        <p:nvPr/>
      </p:nvGrpSpPr>
      <p:grpSpPr>
        <a:xfrm>
          <a:off x="0" y="0"/>
          <a:ext cx="0" cy="0"/>
          <a:chOff x="0" y="0"/>
          <a:chExt cx="0" cy="0"/>
        </a:xfrm>
      </p:grpSpPr>
      <p:sp>
        <p:nvSpPr>
          <p:cNvPr id="16" name="Google Shape;16;p2"/>
          <p:cNvSpPr/>
          <p:nvPr>
            <p:ph idx="2" type="pic"/>
          </p:nvPr>
        </p:nvSpPr>
        <p:spPr>
          <a:xfrm>
            <a:off x="731838" y="1016000"/>
            <a:ext cx="10728325" cy="5256000"/>
          </a:xfrm>
          <a:prstGeom prst="rect">
            <a:avLst/>
          </a:prstGeom>
          <a:noFill/>
          <a:ln>
            <a:noFill/>
          </a:ln>
        </p:spPr>
      </p:sp>
      <p:sp>
        <p:nvSpPr>
          <p:cNvPr id="17" name="Google Shape;17;p2"/>
          <p:cNvSpPr txBox="1"/>
          <p:nvPr>
            <p:ph type="ctrTitle"/>
          </p:nvPr>
        </p:nvSpPr>
        <p:spPr>
          <a:xfrm>
            <a:off x="0" y="2233538"/>
            <a:ext cx="5904000" cy="2772000"/>
          </a:xfrm>
          <a:prstGeom prst="rect">
            <a:avLst/>
          </a:prstGeom>
          <a:solidFill>
            <a:schemeClr val="accent1"/>
          </a:solidFill>
          <a:ln>
            <a:noFill/>
          </a:ln>
        </p:spPr>
        <p:txBody>
          <a:bodyPr anchorCtr="0" anchor="t" bIns="0" lIns="1080000" spcFirstLastPara="1" rIns="0" wrap="square" tIns="25200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8" name="Google Shape;18;p2"/>
          <p:cNvPicPr preferRelativeResize="0"/>
          <p:nvPr/>
        </p:nvPicPr>
        <p:blipFill rotWithShape="1">
          <a:blip r:embed="rId2">
            <a:alphaModFix/>
          </a:blip>
          <a:srcRect b="0" l="0" r="0" t="0"/>
          <a:stretch/>
        </p:blipFill>
        <p:spPr>
          <a:xfrm>
            <a:off x="731838" y="360538"/>
            <a:ext cx="1765565" cy="288000"/>
          </a:xfrm>
          <a:prstGeom prst="rect">
            <a:avLst/>
          </a:prstGeom>
          <a:noFill/>
          <a:ln>
            <a:noFill/>
          </a:ln>
        </p:spPr>
      </p:pic>
      <p:sp>
        <p:nvSpPr>
          <p:cNvPr id="19" name="Google Shape;19;p2"/>
          <p:cNvSpPr/>
          <p:nvPr>
            <p:ph idx="3" type="pic"/>
          </p:nvPr>
        </p:nvSpPr>
        <p:spPr>
          <a:xfrm>
            <a:off x="10200163" y="6489088"/>
            <a:ext cx="1260000" cy="180000"/>
          </a:xfrm>
          <a:prstGeom prst="rect">
            <a:avLst/>
          </a:prstGeom>
          <a:noFill/>
          <a:ln>
            <a:noFill/>
          </a:ln>
        </p:spPr>
      </p:sp>
      <p:sp>
        <p:nvSpPr>
          <p:cNvPr id="20" name="Google Shape;20;p2"/>
          <p:cNvSpPr txBox="1"/>
          <p:nvPr>
            <p:ph idx="1" type="body"/>
          </p:nvPr>
        </p:nvSpPr>
        <p:spPr>
          <a:xfrm>
            <a:off x="1078516" y="3860495"/>
            <a:ext cx="4680000" cy="100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a:solidFill>
                  <a:schemeClr val="lt1"/>
                </a:solidFill>
              </a:defRPr>
            </a:lvl1pPr>
            <a:lvl2pPr indent="-228600" lvl="1" marL="914400" algn="l">
              <a:lnSpc>
                <a:spcPct val="100000"/>
              </a:lnSpc>
              <a:spcBef>
                <a:spcPts val="0"/>
              </a:spcBef>
              <a:spcAft>
                <a:spcPts val="0"/>
              </a:spcAft>
              <a:buClr>
                <a:schemeClr val="lt1"/>
              </a:buClr>
              <a:buSzPts val="1800"/>
              <a:buNone/>
              <a:defRPr>
                <a:solidFill>
                  <a:schemeClr val="lt1"/>
                </a:solidFill>
              </a:defRPr>
            </a:lvl2pPr>
            <a:lvl3pPr indent="-228600" lvl="2" marL="1371600" algn="l">
              <a:lnSpc>
                <a:spcPct val="100000"/>
              </a:lnSpc>
              <a:spcBef>
                <a:spcPts val="0"/>
              </a:spcBef>
              <a:spcAft>
                <a:spcPts val="0"/>
              </a:spcAft>
              <a:buClr>
                <a:schemeClr val="lt1"/>
              </a:buClr>
              <a:buSzPts val="1800"/>
              <a:buNone/>
              <a:defRPr>
                <a:solidFill>
                  <a:schemeClr val="lt1"/>
                </a:solidFill>
              </a:defRPr>
            </a:lvl3pPr>
            <a:lvl4pPr indent="-228600" lvl="3" marL="1828800" algn="l">
              <a:lnSpc>
                <a:spcPct val="100000"/>
              </a:lnSpc>
              <a:spcBef>
                <a:spcPts val="0"/>
              </a:spcBef>
              <a:spcAft>
                <a:spcPts val="0"/>
              </a:spcAft>
              <a:buClr>
                <a:schemeClr val="lt1"/>
              </a:buClr>
              <a:buSzPts val="1800"/>
              <a:buNone/>
              <a:defRPr>
                <a:solidFill>
                  <a:schemeClr val="lt1"/>
                </a:solidFill>
              </a:defRPr>
            </a:lvl4pPr>
            <a:lvl5pPr indent="-228600" lvl="4" marL="2286000" algn="l">
              <a:lnSpc>
                <a:spcPct val="100000"/>
              </a:lnSpc>
              <a:spcBef>
                <a:spcPts val="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
          <p:cNvSpPr txBox="1"/>
          <p:nvPr>
            <p:ph idx="4" type="body"/>
          </p:nvPr>
        </p:nvSpPr>
        <p:spPr>
          <a:xfrm>
            <a:off x="9696449" y="316800"/>
            <a:ext cx="1800000" cy="36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150"/>
              <a:buNone/>
              <a:defRPr sz="1150"/>
            </a:lvl1pPr>
            <a:lvl2pPr indent="-301625" lvl="1" marL="914400" algn="l">
              <a:lnSpc>
                <a:spcPct val="100000"/>
              </a:lnSpc>
              <a:spcBef>
                <a:spcPts val="500"/>
              </a:spcBef>
              <a:spcAft>
                <a:spcPts val="0"/>
              </a:spcAft>
              <a:buClr>
                <a:schemeClr val="dk1"/>
              </a:buClr>
              <a:buSzPts val="1150"/>
              <a:buChar char="−"/>
              <a:defRPr sz="1150"/>
            </a:lvl2pPr>
            <a:lvl3pPr indent="-301625" lvl="2" marL="1371600" algn="l">
              <a:lnSpc>
                <a:spcPct val="100000"/>
              </a:lnSpc>
              <a:spcBef>
                <a:spcPts val="500"/>
              </a:spcBef>
              <a:spcAft>
                <a:spcPts val="0"/>
              </a:spcAft>
              <a:buClr>
                <a:schemeClr val="dk1"/>
              </a:buClr>
              <a:buSzPts val="1150"/>
              <a:buChar char="−"/>
              <a:defRPr sz="1150"/>
            </a:lvl3pPr>
            <a:lvl4pPr indent="-301625" lvl="3" marL="1828800" algn="l">
              <a:lnSpc>
                <a:spcPct val="100000"/>
              </a:lnSpc>
              <a:spcBef>
                <a:spcPts val="500"/>
              </a:spcBef>
              <a:spcAft>
                <a:spcPts val="0"/>
              </a:spcAft>
              <a:buClr>
                <a:schemeClr val="dk1"/>
              </a:buClr>
              <a:buSzPts val="1150"/>
              <a:buChar char="−"/>
              <a:defRPr sz="1150"/>
            </a:lvl4pPr>
            <a:lvl5pPr indent="-301625" lvl="4" marL="2286000" algn="l">
              <a:lnSpc>
                <a:spcPct val="100000"/>
              </a:lnSpc>
              <a:spcBef>
                <a:spcPts val="500"/>
              </a:spcBef>
              <a:spcAft>
                <a:spcPts val="0"/>
              </a:spcAft>
              <a:buClr>
                <a:schemeClr val="dk1"/>
              </a:buClr>
              <a:buSzPts val="1150"/>
              <a:buChar char="−"/>
              <a:defRPr sz="11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840">
          <p15:clr>
            <a:srgbClr val="FBAE40"/>
          </p15:clr>
        </p15:guide>
        <p15:guide id="2" orient="horz" pos="640">
          <p15:clr>
            <a:srgbClr val="FBAE40"/>
          </p15:clr>
        </p15:guide>
        <p15:guide id="3" orient="horz" pos="3952">
          <p15:clr>
            <a:srgbClr val="FBAE40"/>
          </p15:clr>
        </p15:guide>
        <p15:guide id="4" pos="61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Bild">
  <p:cSld name="Inhalt Bild">
    <p:spTree>
      <p:nvGrpSpPr>
        <p:cNvPr id="89" name="Shape 89"/>
        <p:cNvGrpSpPr/>
        <p:nvPr/>
      </p:nvGrpSpPr>
      <p:grpSpPr>
        <a:xfrm>
          <a:off x="0" y="0"/>
          <a:ext cx="0" cy="0"/>
          <a:chOff x="0" y="0"/>
          <a:chExt cx="0" cy="0"/>
        </a:xfrm>
      </p:grpSpPr>
      <p:sp>
        <p:nvSpPr>
          <p:cNvPr id="90" name="Google Shape;90;p11"/>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1"/>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11"/>
          <p:cNvPicPr preferRelativeResize="0"/>
          <p:nvPr/>
        </p:nvPicPr>
        <p:blipFill rotWithShape="1">
          <a:blip r:embed="rId2">
            <a:alphaModFix/>
          </a:blip>
          <a:srcRect b="0" l="0" r="0" t="0"/>
          <a:stretch/>
        </p:blipFill>
        <p:spPr>
          <a:xfrm>
            <a:off x="731837" y="6507088"/>
            <a:ext cx="984462" cy="162000"/>
          </a:xfrm>
          <a:prstGeom prst="rect">
            <a:avLst/>
          </a:prstGeom>
          <a:noFill/>
          <a:ln>
            <a:noFill/>
          </a:ln>
        </p:spPr>
      </p:pic>
      <p:sp>
        <p:nvSpPr>
          <p:cNvPr id="95" name="Google Shape;95;p11"/>
          <p:cNvSpPr/>
          <p:nvPr>
            <p:ph idx="2" type="pic"/>
          </p:nvPr>
        </p:nvSpPr>
        <p:spPr>
          <a:xfrm>
            <a:off x="731837" y="1412874"/>
            <a:ext cx="10728000" cy="4860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full page">
  <p:cSld name="Bild full page">
    <p:spTree>
      <p:nvGrpSpPr>
        <p:cNvPr id="96" name="Shape 96"/>
        <p:cNvGrpSpPr/>
        <p:nvPr/>
      </p:nvGrpSpPr>
      <p:grpSpPr>
        <a:xfrm>
          <a:off x="0" y="0"/>
          <a:ext cx="0" cy="0"/>
          <a:chOff x="0" y="0"/>
          <a:chExt cx="0" cy="0"/>
        </a:xfrm>
      </p:grpSpPr>
      <p:sp>
        <p:nvSpPr>
          <p:cNvPr id="97" name="Google Shape;97;p12"/>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12"/>
          <p:cNvPicPr preferRelativeResize="0"/>
          <p:nvPr/>
        </p:nvPicPr>
        <p:blipFill rotWithShape="1">
          <a:blip r:embed="rId2">
            <a:alphaModFix/>
          </a:blip>
          <a:srcRect b="0" l="0" r="0" t="0"/>
          <a:stretch/>
        </p:blipFill>
        <p:spPr>
          <a:xfrm>
            <a:off x="731837" y="6507088"/>
            <a:ext cx="984462" cy="162000"/>
          </a:xfrm>
          <a:prstGeom prst="rect">
            <a:avLst/>
          </a:prstGeom>
          <a:noFill/>
          <a:ln>
            <a:noFill/>
          </a:ln>
        </p:spPr>
      </p:pic>
      <p:sp>
        <p:nvSpPr>
          <p:cNvPr id="101" name="Google Shape;101;p12"/>
          <p:cNvSpPr/>
          <p:nvPr>
            <p:ph idx="2" type="pic"/>
          </p:nvPr>
        </p:nvSpPr>
        <p:spPr>
          <a:xfrm>
            <a:off x="731837" y="260350"/>
            <a:ext cx="10728000" cy="6012524"/>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zwei Spalten">
  <p:cSld name="Inhalt zwei Spalten">
    <p:spTree>
      <p:nvGrpSpPr>
        <p:cNvPr id="102" name="Shape 102"/>
        <p:cNvGrpSpPr/>
        <p:nvPr/>
      </p:nvGrpSpPr>
      <p:grpSpPr>
        <a:xfrm>
          <a:off x="0" y="0"/>
          <a:ext cx="0" cy="0"/>
          <a:chOff x="0" y="0"/>
          <a:chExt cx="0" cy="0"/>
        </a:xfrm>
      </p:grpSpPr>
      <p:sp>
        <p:nvSpPr>
          <p:cNvPr id="103" name="Google Shape;103;p13"/>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3"/>
          <p:cNvSpPr txBox="1"/>
          <p:nvPr>
            <p:ph idx="1" type="body"/>
          </p:nvPr>
        </p:nvSpPr>
        <p:spPr>
          <a:xfrm>
            <a:off x="6204163" y="1412875"/>
            <a:ext cx="5256000" cy="4860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3"/>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3"/>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3"/>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08" name="Google Shape;108;p13"/>
          <p:cNvPicPr preferRelativeResize="0"/>
          <p:nvPr/>
        </p:nvPicPr>
        <p:blipFill rotWithShape="1">
          <a:blip r:embed="rId2">
            <a:alphaModFix/>
          </a:blip>
          <a:srcRect b="0" l="0" r="0" t="0"/>
          <a:stretch/>
        </p:blipFill>
        <p:spPr>
          <a:xfrm>
            <a:off x="731837" y="6507088"/>
            <a:ext cx="984462" cy="162000"/>
          </a:xfrm>
          <a:prstGeom prst="rect">
            <a:avLst/>
          </a:prstGeom>
          <a:noFill/>
          <a:ln>
            <a:noFill/>
          </a:ln>
        </p:spPr>
      </p:pic>
      <p:sp>
        <p:nvSpPr>
          <p:cNvPr id="109" name="Google Shape;109;p13"/>
          <p:cNvSpPr/>
          <p:nvPr>
            <p:ph idx="2" type="pic"/>
          </p:nvPr>
        </p:nvSpPr>
        <p:spPr>
          <a:xfrm>
            <a:off x="731838" y="1412875"/>
            <a:ext cx="5040000" cy="4860000"/>
          </a:xfrm>
          <a:prstGeom prst="rect">
            <a:avLst/>
          </a:prstGeom>
          <a:noFill/>
          <a:ln>
            <a:noFill/>
          </a:ln>
        </p:spPr>
      </p:sp>
    </p:spTree>
  </p:cSld>
  <p:clrMapOvr>
    <a:masterClrMapping/>
  </p:clrMapOvr>
  <p:extLst>
    <p:ext uri="{DCECCB84-F9BA-43D5-87BE-67443E8EF086}">
      <p15:sldGuideLst>
        <p15:guide id="1" orient="horz" pos="39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2 Bilder">
  <p:cSld name="Inhalt 2 Bilder">
    <p:spTree>
      <p:nvGrpSpPr>
        <p:cNvPr id="110" name="Shape 110"/>
        <p:cNvGrpSpPr/>
        <p:nvPr/>
      </p:nvGrpSpPr>
      <p:grpSpPr>
        <a:xfrm>
          <a:off x="0" y="0"/>
          <a:ext cx="0" cy="0"/>
          <a:chOff x="0" y="0"/>
          <a:chExt cx="0" cy="0"/>
        </a:xfrm>
      </p:grpSpPr>
      <p:sp>
        <p:nvSpPr>
          <p:cNvPr id="111" name="Google Shape;111;p14"/>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4"/>
          <p:cNvSpPr txBox="1"/>
          <p:nvPr>
            <p:ph idx="1" type="body"/>
          </p:nvPr>
        </p:nvSpPr>
        <p:spPr>
          <a:xfrm>
            <a:off x="731836" y="5121800"/>
            <a:ext cx="5255999" cy="1152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4"/>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4"/>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4"/>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16" name="Google Shape;116;p14"/>
          <p:cNvPicPr preferRelativeResize="0"/>
          <p:nvPr/>
        </p:nvPicPr>
        <p:blipFill rotWithShape="1">
          <a:blip r:embed="rId2">
            <a:alphaModFix/>
          </a:blip>
          <a:srcRect b="0" l="0" r="0" t="0"/>
          <a:stretch/>
        </p:blipFill>
        <p:spPr>
          <a:xfrm>
            <a:off x="731837" y="6507088"/>
            <a:ext cx="984462" cy="162000"/>
          </a:xfrm>
          <a:prstGeom prst="rect">
            <a:avLst/>
          </a:prstGeom>
          <a:noFill/>
          <a:ln>
            <a:noFill/>
          </a:ln>
        </p:spPr>
      </p:pic>
      <p:sp>
        <p:nvSpPr>
          <p:cNvPr id="117" name="Google Shape;117;p14"/>
          <p:cNvSpPr/>
          <p:nvPr>
            <p:ph idx="2" type="pic"/>
          </p:nvPr>
        </p:nvSpPr>
        <p:spPr>
          <a:xfrm>
            <a:off x="731838" y="1412875"/>
            <a:ext cx="5256000" cy="3420000"/>
          </a:xfrm>
          <a:prstGeom prst="rect">
            <a:avLst/>
          </a:prstGeom>
          <a:noFill/>
          <a:ln>
            <a:noFill/>
          </a:ln>
        </p:spPr>
      </p:sp>
      <p:sp>
        <p:nvSpPr>
          <p:cNvPr id="118" name="Google Shape;118;p14"/>
          <p:cNvSpPr/>
          <p:nvPr>
            <p:ph idx="3" type="pic"/>
          </p:nvPr>
        </p:nvSpPr>
        <p:spPr>
          <a:xfrm>
            <a:off x="6204162" y="1412875"/>
            <a:ext cx="5256000" cy="3420000"/>
          </a:xfrm>
          <a:prstGeom prst="rect">
            <a:avLst/>
          </a:prstGeom>
          <a:noFill/>
          <a:ln>
            <a:noFill/>
          </a:ln>
        </p:spPr>
      </p:sp>
      <p:sp>
        <p:nvSpPr>
          <p:cNvPr id="119" name="Google Shape;119;p14"/>
          <p:cNvSpPr txBox="1"/>
          <p:nvPr>
            <p:ph idx="4" type="body"/>
          </p:nvPr>
        </p:nvSpPr>
        <p:spPr>
          <a:xfrm>
            <a:off x="6204162" y="5121800"/>
            <a:ext cx="5256001" cy="1152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9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3 Bilder">
  <p:cSld name="Inhalt 3 Bilder">
    <p:spTree>
      <p:nvGrpSpPr>
        <p:cNvPr id="120" name="Shape 120"/>
        <p:cNvGrpSpPr/>
        <p:nvPr/>
      </p:nvGrpSpPr>
      <p:grpSpPr>
        <a:xfrm>
          <a:off x="0" y="0"/>
          <a:ext cx="0" cy="0"/>
          <a:chOff x="0" y="0"/>
          <a:chExt cx="0" cy="0"/>
        </a:xfrm>
      </p:grpSpPr>
      <p:sp>
        <p:nvSpPr>
          <p:cNvPr id="121" name="Google Shape;121;p15"/>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5"/>
          <p:cNvSpPr txBox="1"/>
          <p:nvPr>
            <p:ph idx="1" type="body"/>
          </p:nvPr>
        </p:nvSpPr>
        <p:spPr>
          <a:xfrm>
            <a:off x="731836" y="4166439"/>
            <a:ext cx="10728327" cy="212440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5"/>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5"/>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5"/>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26" name="Google Shape;126;p15"/>
          <p:cNvPicPr preferRelativeResize="0"/>
          <p:nvPr/>
        </p:nvPicPr>
        <p:blipFill rotWithShape="1">
          <a:blip r:embed="rId2">
            <a:alphaModFix/>
          </a:blip>
          <a:srcRect b="0" l="0" r="0" t="0"/>
          <a:stretch/>
        </p:blipFill>
        <p:spPr>
          <a:xfrm>
            <a:off x="731837" y="6507088"/>
            <a:ext cx="984462" cy="162000"/>
          </a:xfrm>
          <a:prstGeom prst="rect">
            <a:avLst/>
          </a:prstGeom>
          <a:noFill/>
          <a:ln>
            <a:noFill/>
          </a:ln>
        </p:spPr>
      </p:pic>
      <p:sp>
        <p:nvSpPr>
          <p:cNvPr id="127" name="Google Shape;127;p15"/>
          <p:cNvSpPr/>
          <p:nvPr>
            <p:ph idx="2" type="pic"/>
          </p:nvPr>
        </p:nvSpPr>
        <p:spPr>
          <a:xfrm>
            <a:off x="731838" y="1412875"/>
            <a:ext cx="3420000" cy="2484000"/>
          </a:xfrm>
          <a:prstGeom prst="rect">
            <a:avLst/>
          </a:prstGeom>
          <a:noFill/>
          <a:ln>
            <a:noFill/>
          </a:ln>
        </p:spPr>
      </p:sp>
      <p:sp>
        <p:nvSpPr>
          <p:cNvPr id="128" name="Google Shape;128;p15"/>
          <p:cNvSpPr/>
          <p:nvPr>
            <p:ph idx="3" type="pic"/>
          </p:nvPr>
        </p:nvSpPr>
        <p:spPr>
          <a:xfrm>
            <a:off x="8040162" y="1414800"/>
            <a:ext cx="3420000" cy="2484000"/>
          </a:xfrm>
          <a:prstGeom prst="rect">
            <a:avLst/>
          </a:prstGeom>
          <a:noFill/>
          <a:ln>
            <a:noFill/>
          </a:ln>
        </p:spPr>
      </p:sp>
      <p:sp>
        <p:nvSpPr>
          <p:cNvPr id="129" name="Google Shape;129;p15"/>
          <p:cNvSpPr/>
          <p:nvPr>
            <p:ph idx="4" type="pic"/>
          </p:nvPr>
        </p:nvSpPr>
        <p:spPr>
          <a:xfrm>
            <a:off x="4385999" y="1414800"/>
            <a:ext cx="3420000" cy="2484000"/>
          </a:xfrm>
          <a:prstGeom prst="rect">
            <a:avLst/>
          </a:prstGeom>
          <a:noFill/>
          <a:ln>
            <a:noFill/>
          </a:ln>
        </p:spPr>
      </p:sp>
    </p:spTree>
  </p:cSld>
  <p:clrMapOvr>
    <a:masterClrMapping/>
  </p:clrMapOvr>
  <p:extLst>
    <p:ext uri="{DCECCB84-F9BA-43D5-87BE-67443E8EF086}">
      <p15:sldGuideLst>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Tabelle">
  <p:cSld name="Inhalt Tabelle">
    <p:spTree>
      <p:nvGrpSpPr>
        <p:cNvPr id="130" name="Shape 130"/>
        <p:cNvGrpSpPr/>
        <p:nvPr/>
      </p:nvGrpSpPr>
      <p:grpSpPr>
        <a:xfrm>
          <a:off x="0" y="0"/>
          <a:ext cx="0" cy="0"/>
          <a:chOff x="0" y="0"/>
          <a:chExt cx="0" cy="0"/>
        </a:xfrm>
      </p:grpSpPr>
      <p:sp>
        <p:nvSpPr>
          <p:cNvPr id="131" name="Google Shape;131;p16"/>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6"/>
          <p:cNvSpPr txBox="1"/>
          <p:nvPr>
            <p:ph idx="1" type="body"/>
          </p:nvPr>
        </p:nvSpPr>
        <p:spPr>
          <a:xfrm>
            <a:off x="731837" y="1412875"/>
            <a:ext cx="10728325" cy="39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b="1"/>
            </a:lvl1pPr>
            <a:lvl2pPr indent="-228600" lvl="1" marL="914400" algn="l">
              <a:lnSpc>
                <a:spcPct val="100000"/>
              </a:lnSpc>
              <a:spcBef>
                <a:spcPts val="500"/>
              </a:spcBef>
              <a:spcAft>
                <a:spcPts val="0"/>
              </a:spcAft>
              <a:buClr>
                <a:schemeClr val="dk1"/>
              </a:buClr>
              <a:buSzPts val="1800"/>
              <a:buNone/>
              <a:defRPr b="1"/>
            </a:lvl2pPr>
            <a:lvl3pPr indent="-228600" lvl="2" marL="1371600" algn="l">
              <a:lnSpc>
                <a:spcPct val="100000"/>
              </a:lnSpc>
              <a:spcBef>
                <a:spcPts val="500"/>
              </a:spcBef>
              <a:spcAft>
                <a:spcPts val="0"/>
              </a:spcAft>
              <a:buClr>
                <a:schemeClr val="dk1"/>
              </a:buClr>
              <a:buSzPts val="1800"/>
              <a:buNone/>
              <a:defRPr b="1"/>
            </a:lvl3pPr>
            <a:lvl4pPr indent="-228600" lvl="3" marL="1828800" algn="l">
              <a:lnSpc>
                <a:spcPct val="100000"/>
              </a:lnSpc>
              <a:spcBef>
                <a:spcPts val="500"/>
              </a:spcBef>
              <a:spcAft>
                <a:spcPts val="0"/>
              </a:spcAft>
              <a:buClr>
                <a:schemeClr val="dk1"/>
              </a:buClr>
              <a:buSzPts val="1800"/>
              <a:buNone/>
              <a:defRPr b="1"/>
            </a:lvl4pPr>
            <a:lvl5pPr indent="-228600" lvl="4" marL="2286000" algn="l">
              <a:lnSpc>
                <a:spcPct val="100000"/>
              </a:lnSpc>
              <a:spcBef>
                <a:spcPts val="500"/>
              </a:spcBef>
              <a:spcAft>
                <a:spcPts val="0"/>
              </a:spcAft>
              <a:buClr>
                <a:schemeClr val="dk1"/>
              </a:buClr>
              <a:buSzPts val="1800"/>
              <a:buNone/>
              <a:defRPr b="1"/>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6"/>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6"/>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6"/>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36" name="Google Shape;136;p16"/>
          <p:cNvPicPr preferRelativeResize="0"/>
          <p:nvPr/>
        </p:nvPicPr>
        <p:blipFill rotWithShape="1">
          <a:blip r:embed="rId2">
            <a:alphaModFix/>
          </a:blip>
          <a:srcRect b="0" l="0" r="0" t="0"/>
          <a:stretch/>
        </p:blipFill>
        <p:spPr>
          <a:xfrm>
            <a:off x="731837" y="6507088"/>
            <a:ext cx="984462" cy="162000"/>
          </a:xfrm>
          <a:prstGeom prst="rect">
            <a:avLst/>
          </a:prstGeom>
          <a:noFill/>
          <a:ln>
            <a:noFill/>
          </a:ln>
        </p:spPr>
      </p:pic>
    </p:spTree>
  </p:cSld>
  <p:clrMapOvr>
    <a:masterClrMapping/>
  </p:clrMapOvr>
  <p:extLst>
    <p:ext uri="{DCECCB84-F9BA-43D5-87BE-67443E8EF086}">
      <p15:sldGuideLst>
        <p15:guide id="1" orient="horz" pos="39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lussfolie">
  <p:cSld name="Schlussfolie">
    <p:bg>
      <p:bgPr>
        <a:solidFill>
          <a:schemeClr val="lt1"/>
        </a:solidFill>
      </p:bgPr>
    </p:bg>
    <p:spTree>
      <p:nvGrpSpPr>
        <p:cNvPr id="137" name="Shape 137"/>
        <p:cNvGrpSpPr/>
        <p:nvPr/>
      </p:nvGrpSpPr>
      <p:grpSpPr>
        <a:xfrm>
          <a:off x="0" y="0"/>
          <a:ext cx="0" cy="0"/>
          <a:chOff x="0" y="0"/>
          <a:chExt cx="0" cy="0"/>
        </a:xfrm>
      </p:grpSpPr>
      <p:sp>
        <p:nvSpPr>
          <p:cNvPr id="138" name="Google Shape;138;p17"/>
          <p:cNvSpPr txBox="1"/>
          <p:nvPr>
            <p:ph idx="1" type="body"/>
          </p:nvPr>
        </p:nvSpPr>
        <p:spPr>
          <a:xfrm>
            <a:off x="731837" y="2135492"/>
            <a:ext cx="10728325" cy="39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a:solidFill>
                  <a:schemeClr val="dk1"/>
                </a:solidFill>
              </a:defRPr>
            </a:lvl1pPr>
            <a:lvl2pPr indent="-228600" lvl="1" marL="914400" algn="l">
              <a:lnSpc>
                <a:spcPct val="100000"/>
              </a:lnSpc>
              <a:spcBef>
                <a:spcPts val="500"/>
              </a:spcBef>
              <a:spcAft>
                <a:spcPts val="0"/>
              </a:spcAft>
              <a:buClr>
                <a:schemeClr val="lt1"/>
              </a:buClr>
              <a:buSzPts val="1800"/>
              <a:buNone/>
              <a:defRPr>
                <a:solidFill>
                  <a:schemeClr val="lt1"/>
                </a:solidFill>
              </a:defRPr>
            </a:lvl2pPr>
            <a:lvl3pPr indent="-228600" lvl="2" marL="1371600" algn="l">
              <a:lnSpc>
                <a:spcPct val="100000"/>
              </a:lnSpc>
              <a:spcBef>
                <a:spcPts val="500"/>
              </a:spcBef>
              <a:spcAft>
                <a:spcPts val="0"/>
              </a:spcAft>
              <a:buClr>
                <a:schemeClr val="lt1"/>
              </a:buClr>
              <a:buSzPts val="1800"/>
              <a:buNone/>
              <a:defRPr>
                <a:solidFill>
                  <a:schemeClr val="lt1"/>
                </a:solidFill>
              </a:defRPr>
            </a:lvl3pPr>
            <a:lvl4pPr indent="-228600" lvl="3" marL="1828800" algn="l">
              <a:lnSpc>
                <a:spcPct val="100000"/>
              </a:lnSpc>
              <a:spcBef>
                <a:spcPts val="500"/>
              </a:spcBef>
              <a:spcAft>
                <a:spcPts val="0"/>
              </a:spcAft>
              <a:buClr>
                <a:schemeClr val="lt1"/>
              </a:buClr>
              <a:buSzPts val="1800"/>
              <a:buNone/>
              <a:defRPr>
                <a:solidFill>
                  <a:schemeClr val="lt1"/>
                </a:solidFill>
              </a:defRPr>
            </a:lvl4pPr>
            <a:lvl5pPr indent="-228600" lvl="4" marL="2286000" algn="l">
              <a:lnSpc>
                <a:spcPct val="100000"/>
              </a:lnSpc>
              <a:spcBef>
                <a:spcPts val="50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7"/>
          <p:cNvSpPr/>
          <p:nvPr>
            <p:ph idx="2" type="pic"/>
          </p:nvPr>
        </p:nvSpPr>
        <p:spPr>
          <a:xfrm>
            <a:off x="10200163" y="6489088"/>
            <a:ext cx="1260000" cy="180000"/>
          </a:xfrm>
          <a:prstGeom prst="rect">
            <a:avLst/>
          </a:prstGeom>
          <a:noFill/>
          <a:ln>
            <a:noFill/>
          </a:ln>
        </p:spPr>
      </p:sp>
      <p:pic>
        <p:nvPicPr>
          <p:cNvPr id="140" name="Google Shape;140;p17"/>
          <p:cNvPicPr preferRelativeResize="0"/>
          <p:nvPr/>
        </p:nvPicPr>
        <p:blipFill rotWithShape="1">
          <a:blip r:embed="rId2">
            <a:alphaModFix/>
          </a:blip>
          <a:srcRect b="0" l="0" r="0" t="0"/>
          <a:stretch/>
        </p:blipFill>
        <p:spPr>
          <a:xfrm>
            <a:off x="731838" y="360538"/>
            <a:ext cx="1765565" cy="288000"/>
          </a:xfrm>
          <a:prstGeom prst="rect">
            <a:avLst/>
          </a:prstGeom>
          <a:noFill/>
          <a:ln>
            <a:noFill/>
          </a:ln>
        </p:spPr>
      </p:pic>
    </p:spTree>
  </p:cSld>
  <p:clrMapOvr>
    <a:masterClrMapping/>
  </p:clrMapOvr>
  <p:extLst>
    <p:ext uri="{DCECCB84-F9BA-43D5-87BE-67443E8EF086}">
      <p15:sldGuideLst>
        <p15:guide id="1" pos="6698">
          <p15:clr>
            <a:srgbClr val="FBAE40"/>
          </p15:clr>
        </p15:guide>
        <p15:guide id="2" orient="horz" pos="640">
          <p15:clr>
            <a:srgbClr val="FBAE40"/>
          </p15:clr>
        </p15:guide>
        <p15:guide id="3"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02">
  <p:cSld name="Titelfolie 02">
    <p:spTree>
      <p:nvGrpSpPr>
        <p:cNvPr id="22" name="Shape 22"/>
        <p:cNvGrpSpPr/>
        <p:nvPr/>
      </p:nvGrpSpPr>
      <p:grpSpPr>
        <a:xfrm>
          <a:off x="0" y="0"/>
          <a:ext cx="0" cy="0"/>
          <a:chOff x="0" y="0"/>
          <a:chExt cx="0" cy="0"/>
        </a:xfrm>
      </p:grpSpPr>
      <p:sp>
        <p:nvSpPr>
          <p:cNvPr id="23" name="Google Shape;23;p3"/>
          <p:cNvSpPr/>
          <p:nvPr>
            <p:ph idx="2" type="pic"/>
          </p:nvPr>
        </p:nvSpPr>
        <p:spPr>
          <a:xfrm>
            <a:off x="731838" y="1016000"/>
            <a:ext cx="10728325" cy="5256000"/>
          </a:xfrm>
          <a:prstGeom prst="rect">
            <a:avLst/>
          </a:prstGeom>
          <a:noFill/>
          <a:ln>
            <a:noFill/>
          </a:ln>
        </p:spPr>
      </p:sp>
      <p:sp>
        <p:nvSpPr>
          <p:cNvPr id="24" name="Google Shape;24;p3"/>
          <p:cNvSpPr txBox="1"/>
          <p:nvPr>
            <p:ph type="ctrTitle"/>
          </p:nvPr>
        </p:nvSpPr>
        <p:spPr>
          <a:xfrm>
            <a:off x="6504000" y="2957494"/>
            <a:ext cx="5688000" cy="2268000"/>
          </a:xfrm>
          <a:prstGeom prst="rect">
            <a:avLst/>
          </a:prstGeom>
          <a:solidFill>
            <a:schemeClr val="accent6"/>
          </a:solidFill>
          <a:ln>
            <a:noFill/>
          </a:ln>
        </p:spPr>
        <p:txBody>
          <a:bodyPr anchorCtr="0" anchor="t" bIns="0" lIns="324000" spcFirstLastPara="1" rIns="0" wrap="square" tIns="25200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 name="Google Shape;25;p3"/>
          <p:cNvPicPr preferRelativeResize="0"/>
          <p:nvPr/>
        </p:nvPicPr>
        <p:blipFill rotWithShape="1">
          <a:blip r:embed="rId2">
            <a:alphaModFix/>
          </a:blip>
          <a:srcRect b="0" l="0" r="0" t="0"/>
          <a:stretch/>
        </p:blipFill>
        <p:spPr>
          <a:xfrm>
            <a:off x="731838" y="360538"/>
            <a:ext cx="1765565" cy="288000"/>
          </a:xfrm>
          <a:prstGeom prst="rect">
            <a:avLst/>
          </a:prstGeom>
          <a:noFill/>
          <a:ln>
            <a:noFill/>
          </a:ln>
        </p:spPr>
      </p:pic>
      <p:sp>
        <p:nvSpPr>
          <p:cNvPr id="26" name="Google Shape;26;p3"/>
          <p:cNvSpPr txBox="1"/>
          <p:nvPr>
            <p:ph idx="1" type="body"/>
          </p:nvPr>
        </p:nvSpPr>
        <p:spPr>
          <a:xfrm>
            <a:off x="6845210" y="4639666"/>
            <a:ext cx="4320000" cy="46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a:solidFill>
                  <a:schemeClr val="lt1"/>
                </a:solidFill>
              </a:defRPr>
            </a:lvl1pPr>
            <a:lvl2pPr indent="-228600" lvl="1" marL="914400" algn="l">
              <a:lnSpc>
                <a:spcPct val="100000"/>
              </a:lnSpc>
              <a:spcBef>
                <a:spcPts val="0"/>
              </a:spcBef>
              <a:spcAft>
                <a:spcPts val="0"/>
              </a:spcAft>
              <a:buClr>
                <a:schemeClr val="lt1"/>
              </a:buClr>
              <a:buSzPts val="1800"/>
              <a:buNone/>
              <a:defRPr>
                <a:solidFill>
                  <a:schemeClr val="lt1"/>
                </a:solidFill>
              </a:defRPr>
            </a:lvl2pPr>
            <a:lvl3pPr indent="-228600" lvl="2" marL="1371600" algn="l">
              <a:lnSpc>
                <a:spcPct val="100000"/>
              </a:lnSpc>
              <a:spcBef>
                <a:spcPts val="0"/>
              </a:spcBef>
              <a:spcAft>
                <a:spcPts val="0"/>
              </a:spcAft>
              <a:buClr>
                <a:schemeClr val="lt1"/>
              </a:buClr>
              <a:buSzPts val="1800"/>
              <a:buNone/>
              <a:defRPr>
                <a:solidFill>
                  <a:schemeClr val="lt1"/>
                </a:solidFill>
              </a:defRPr>
            </a:lvl3pPr>
            <a:lvl4pPr indent="-228600" lvl="3" marL="1828800" algn="l">
              <a:lnSpc>
                <a:spcPct val="100000"/>
              </a:lnSpc>
              <a:spcBef>
                <a:spcPts val="0"/>
              </a:spcBef>
              <a:spcAft>
                <a:spcPts val="0"/>
              </a:spcAft>
              <a:buClr>
                <a:schemeClr val="lt1"/>
              </a:buClr>
              <a:buSzPts val="1800"/>
              <a:buNone/>
              <a:defRPr>
                <a:solidFill>
                  <a:schemeClr val="lt1"/>
                </a:solidFill>
              </a:defRPr>
            </a:lvl4pPr>
            <a:lvl5pPr indent="-228600" lvl="4" marL="2286000" algn="l">
              <a:lnSpc>
                <a:spcPct val="100000"/>
              </a:lnSpc>
              <a:spcBef>
                <a:spcPts val="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3"/>
          <p:cNvSpPr/>
          <p:nvPr>
            <p:ph idx="3" type="pic"/>
          </p:nvPr>
        </p:nvSpPr>
        <p:spPr>
          <a:xfrm>
            <a:off x="10200163" y="6489088"/>
            <a:ext cx="1260000" cy="180000"/>
          </a:xfrm>
          <a:prstGeom prst="rect">
            <a:avLst/>
          </a:prstGeom>
          <a:noFill/>
          <a:ln>
            <a:noFill/>
          </a:ln>
        </p:spPr>
      </p:sp>
      <p:sp>
        <p:nvSpPr>
          <p:cNvPr id="28" name="Google Shape;28;p3"/>
          <p:cNvSpPr txBox="1"/>
          <p:nvPr>
            <p:ph idx="4" type="body"/>
          </p:nvPr>
        </p:nvSpPr>
        <p:spPr>
          <a:xfrm>
            <a:off x="9696449" y="316800"/>
            <a:ext cx="1800000" cy="36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150"/>
              <a:buNone/>
              <a:defRPr sz="1150"/>
            </a:lvl1pPr>
            <a:lvl2pPr indent="-301625" lvl="1" marL="914400" algn="l">
              <a:lnSpc>
                <a:spcPct val="100000"/>
              </a:lnSpc>
              <a:spcBef>
                <a:spcPts val="500"/>
              </a:spcBef>
              <a:spcAft>
                <a:spcPts val="0"/>
              </a:spcAft>
              <a:buClr>
                <a:schemeClr val="dk1"/>
              </a:buClr>
              <a:buSzPts val="1150"/>
              <a:buChar char="−"/>
              <a:defRPr sz="1150"/>
            </a:lvl2pPr>
            <a:lvl3pPr indent="-301625" lvl="2" marL="1371600" algn="l">
              <a:lnSpc>
                <a:spcPct val="100000"/>
              </a:lnSpc>
              <a:spcBef>
                <a:spcPts val="500"/>
              </a:spcBef>
              <a:spcAft>
                <a:spcPts val="0"/>
              </a:spcAft>
              <a:buClr>
                <a:schemeClr val="dk1"/>
              </a:buClr>
              <a:buSzPts val="1150"/>
              <a:buChar char="−"/>
              <a:defRPr sz="1150"/>
            </a:lvl3pPr>
            <a:lvl4pPr indent="-301625" lvl="3" marL="1828800" algn="l">
              <a:lnSpc>
                <a:spcPct val="100000"/>
              </a:lnSpc>
              <a:spcBef>
                <a:spcPts val="500"/>
              </a:spcBef>
              <a:spcAft>
                <a:spcPts val="0"/>
              </a:spcAft>
              <a:buClr>
                <a:schemeClr val="dk1"/>
              </a:buClr>
              <a:buSzPts val="1150"/>
              <a:buChar char="−"/>
              <a:defRPr sz="1150"/>
            </a:lvl4pPr>
            <a:lvl5pPr indent="-301625" lvl="4" marL="2286000" algn="l">
              <a:lnSpc>
                <a:spcPct val="100000"/>
              </a:lnSpc>
              <a:spcBef>
                <a:spcPts val="500"/>
              </a:spcBef>
              <a:spcAft>
                <a:spcPts val="0"/>
              </a:spcAft>
              <a:buClr>
                <a:schemeClr val="dk1"/>
              </a:buClr>
              <a:buSzPts val="1150"/>
              <a:buChar char="−"/>
              <a:defRPr sz="11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40">
          <p15:clr>
            <a:srgbClr val="FBAE40"/>
          </p15:clr>
        </p15:guide>
        <p15:guide id="2"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03">
  <p:cSld name="Titelfolie 03">
    <p:spTree>
      <p:nvGrpSpPr>
        <p:cNvPr id="29" name="Shape 29"/>
        <p:cNvGrpSpPr/>
        <p:nvPr/>
      </p:nvGrpSpPr>
      <p:grpSpPr>
        <a:xfrm>
          <a:off x="0" y="0"/>
          <a:ext cx="0" cy="0"/>
          <a:chOff x="0" y="0"/>
          <a:chExt cx="0" cy="0"/>
        </a:xfrm>
      </p:grpSpPr>
      <p:sp>
        <p:nvSpPr>
          <p:cNvPr id="30" name="Google Shape;30;p4"/>
          <p:cNvSpPr/>
          <p:nvPr/>
        </p:nvSpPr>
        <p:spPr>
          <a:xfrm>
            <a:off x="731838" y="1016000"/>
            <a:ext cx="10728325" cy="5257800"/>
          </a:xfrm>
          <a:prstGeom prst="rect">
            <a:avLst/>
          </a:prstGeom>
          <a:solidFill>
            <a:srgbClr val="8E671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4"/>
          <p:cNvSpPr txBox="1"/>
          <p:nvPr>
            <p:ph type="ctrTitle"/>
          </p:nvPr>
        </p:nvSpPr>
        <p:spPr>
          <a:xfrm>
            <a:off x="-1" y="1940405"/>
            <a:ext cx="10188000" cy="3420000"/>
          </a:xfrm>
          <a:prstGeom prst="rect">
            <a:avLst/>
          </a:prstGeom>
          <a:solidFill>
            <a:schemeClr val="accent3"/>
          </a:solidFill>
          <a:ln>
            <a:noFill/>
          </a:ln>
        </p:spPr>
        <p:txBody>
          <a:bodyPr anchorCtr="0" anchor="t" bIns="0" lIns="1080000" spcFirstLastPara="1" rIns="0" wrap="square" tIns="25200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 name="Google Shape;32;p4"/>
          <p:cNvPicPr preferRelativeResize="0"/>
          <p:nvPr/>
        </p:nvPicPr>
        <p:blipFill rotWithShape="1">
          <a:blip r:embed="rId2">
            <a:alphaModFix/>
          </a:blip>
          <a:srcRect b="0" l="0" r="0" t="0"/>
          <a:stretch/>
        </p:blipFill>
        <p:spPr>
          <a:xfrm>
            <a:off x="731838" y="360538"/>
            <a:ext cx="1765565" cy="288000"/>
          </a:xfrm>
          <a:prstGeom prst="rect">
            <a:avLst/>
          </a:prstGeom>
          <a:noFill/>
          <a:ln>
            <a:noFill/>
          </a:ln>
        </p:spPr>
      </p:pic>
      <p:sp>
        <p:nvSpPr>
          <p:cNvPr id="33" name="Google Shape;33;p4"/>
          <p:cNvSpPr txBox="1"/>
          <p:nvPr>
            <p:ph idx="1" type="body"/>
          </p:nvPr>
        </p:nvSpPr>
        <p:spPr>
          <a:xfrm>
            <a:off x="1078516" y="4217884"/>
            <a:ext cx="8640000" cy="100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a:solidFill>
                  <a:schemeClr val="lt1"/>
                </a:solidFill>
              </a:defRPr>
            </a:lvl1pPr>
            <a:lvl2pPr indent="-228600" lvl="1" marL="914400" algn="l">
              <a:lnSpc>
                <a:spcPct val="100000"/>
              </a:lnSpc>
              <a:spcBef>
                <a:spcPts val="0"/>
              </a:spcBef>
              <a:spcAft>
                <a:spcPts val="0"/>
              </a:spcAft>
              <a:buClr>
                <a:schemeClr val="lt1"/>
              </a:buClr>
              <a:buSzPts val="1800"/>
              <a:buNone/>
              <a:defRPr>
                <a:solidFill>
                  <a:schemeClr val="lt1"/>
                </a:solidFill>
              </a:defRPr>
            </a:lvl2pPr>
            <a:lvl3pPr indent="-228600" lvl="2" marL="1371600" algn="l">
              <a:lnSpc>
                <a:spcPct val="100000"/>
              </a:lnSpc>
              <a:spcBef>
                <a:spcPts val="0"/>
              </a:spcBef>
              <a:spcAft>
                <a:spcPts val="0"/>
              </a:spcAft>
              <a:buClr>
                <a:schemeClr val="lt1"/>
              </a:buClr>
              <a:buSzPts val="1800"/>
              <a:buNone/>
              <a:defRPr>
                <a:solidFill>
                  <a:schemeClr val="lt1"/>
                </a:solidFill>
              </a:defRPr>
            </a:lvl3pPr>
            <a:lvl4pPr indent="-228600" lvl="3" marL="1828800" algn="l">
              <a:lnSpc>
                <a:spcPct val="100000"/>
              </a:lnSpc>
              <a:spcBef>
                <a:spcPts val="0"/>
              </a:spcBef>
              <a:spcAft>
                <a:spcPts val="0"/>
              </a:spcAft>
              <a:buClr>
                <a:schemeClr val="lt1"/>
              </a:buClr>
              <a:buSzPts val="1800"/>
              <a:buNone/>
              <a:defRPr>
                <a:solidFill>
                  <a:schemeClr val="lt1"/>
                </a:solidFill>
              </a:defRPr>
            </a:lvl4pPr>
            <a:lvl5pPr indent="-228600" lvl="4" marL="2286000" algn="l">
              <a:lnSpc>
                <a:spcPct val="100000"/>
              </a:lnSpc>
              <a:spcBef>
                <a:spcPts val="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4"/>
          <p:cNvSpPr/>
          <p:nvPr>
            <p:ph idx="2" type="pic"/>
          </p:nvPr>
        </p:nvSpPr>
        <p:spPr>
          <a:xfrm>
            <a:off x="10200163" y="6489088"/>
            <a:ext cx="1260000" cy="180000"/>
          </a:xfrm>
          <a:prstGeom prst="rect">
            <a:avLst/>
          </a:prstGeom>
          <a:noFill/>
          <a:ln>
            <a:noFill/>
          </a:ln>
        </p:spPr>
      </p:sp>
      <p:sp>
        <p:nvSpPr>
          <p:cNvPr id="35" name="Google Shape;35;p4"/>
          <p:cNvSpPr txBox="1"/>
          <p:nvPr>
            <p:ph idx="3" type="body"/>
          </p:nvPr>
        </p:nvSpPr>
        <p:spPr>
          <a:xfrm>
            <a:off x="9696449" y="316800"/>
            <a:ext cx="1800000" cy="36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150"/>
              <a:buNone/>
              <a:defRPr sz="1150"/>
            </a:lvl1pPr>
            <a:lvl2pPr indent="-301625" lvl="1" marL="914400" algn="l">
              <a:lnSpc>
                <a:spcPct val="100000"/>
              </a:lnSpc>
              <a:spcBef>
                <a:spcPts val="500"/>
              </a:spcBef>
              <a:spcAft>
                <a:spcPts val="0"/>
              </a:spcAft>
              <a:buClr>
                <a:schemeClr val="dk1"/>
              </a:buClr>
              <a:buSzPts val="1150"/>
              <a:buChar char="−"/>
              <a:defRPr sz="1150"/>
            </a:lvl2pPr>
            <a:lvl3pPr indent="-301625" lvl="2" marL="1371600" algn="l">
              <a:lnSpc>
                <a:spcPct val="100000"/>
              </a:lnSpc>
              <a:spcBef>
                <a:spcPts val="500"/>
              </a:spcBef>
              <a:spcAft>
                <a:spcPts val="0"/>
              </a:spcAft>
              <a:buClr>
                <a:schemeClr val="dk1"/>
              </a:buClr>
              <a:buSzPts val="1150"/>
              <a:buChar char="−"/>
              <a:defRPr sz="1150"/>
            </a:lvl3pPr>
            <a:lvl4pPr indent="-301625" lvl="3" marL="1828800" algn="l">
              <a:lnSpc>
                <a:spcPct val="100000"/>
              </a:lnSpc>
              <a:spcBef>
                <a:spcPts val="500"/>
              </a:spcBef>
              <a:spcAft>
                <a:spcPts val="0"/>
              </a:spcAft>
              <a:buClr>
                <a:schemeClr val="dk1"/>
              </a:buClr>
              <a:buSzPts val="1150"/>
              <a:buChar char="−"/>
              <a:defRPr sz="1150"/>
            </a:lvl4pPr>
            <a:lvl5pPr indent="-301625" lvl="4" marL="2286000" algn="l">
              <a:lnSpc>
                <a:spcPct val="100000"/>
              </a:lnSpc>
              <a:spcBef>
                <a:spcPts val="500"/>
              </a:spcBef>
              <a:spcAft>
                <a:spcPts val="0"/>
              </a:spcAft>
              <a:buClr>
                <a:schemeClr val="dk1"/>
              </a:buClr>
              <a:buSzPts val="1150"/>
              <a:buChar char="−"/>
              <a:defRPr sz="11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40">
          <p15:clr>
            <a:srgbClr val="FBAE40"/>
          </p15:clr>
        </p15:guide>
        <p15:guide id="2"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04">
  <p:cSld name="Titelfolie 04">
    <p:spTree>
      <p:nvGrpSpPr>
        <p:cNvPr id="36" name="Shape 36"/>
        <p:cNvGrpSpPr/>
        <p:nvPr/>
      </p:nvGrpSpPr>
      <p:grpSpPr>
        <a:xfrm>
          <a:off x="0" y="0"/>
          <a:ext cx="0" cy="0"/>
          <a:chOff x="0" y="0"/>
          <a:chExt cx="0" cy="0"/>
        </a:xfrm>
      </p:grpSpPr>
      <p:sp>
        <p:nvSpPr>
          <p:cNvPr id="37" name="Google Shape;37;p5"/>
          <p:cNvSpPr txBox="1"/>
          <p:nvPr>
            <p:ph type="ctrTitle"/>
          </p:nvPr>
        </p:nvSpPr>
        <p:spPr>
          <a:xfrm>
            <a:off x="731837" y="1016000"/>
            <a:ext cx="10728326" cy="5256000"/>
          </a:xfrm>
          <a:prstGeom prst="rect">
            <a:avLst/>
          </a:prstGeom>
          <a:solidFill>
            <a:schemeClr val="accent6"/>
          </a:solidFill>
          <a:ln>
            <a:noFill/>
          </a:ln>
        </p:spPr>
        <p:txBody>
          <a:bodyPr anchorCtr="0" anchor="t" bIns="0" lIns="324000" spcFirstLastPara="1" rIns="0" wrap="square" tIns="115200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8" name="Google Shape;38;p5"/>
          <p:cNvPicPr preferRelativeResize="0"/>
          <p:nvPr/>
        </p:nvPicPr>
        <p:blipFill rotWithShape="1">
          <a:blip r:embed="rId2">
            <a:alphaModFix/>
          </a:blip>
          <a:srcRect b="0" l="0" r="0" t="0"/>
          <a:stretch/>
        </p:blipFill>
        <p:spPr>
          <a:xfrm>
            <a:off x="731838" y="360538"/>
            <a:ext cx="1765565" cy="288000"/>
          </a:xfrm>
          <a:prstGeom prst="rect">
            <a:avLst/>
          </a:prstGeom>
          <a:noFill/>
          <a:ln>
            <a:noFill/>
          </a:ln>
        </p:spPr>
      </p:pic>
      <p:sp>
        <p:nvSpPr>
          <p:cNvPr id="39" name="Google Shape;39;p5"/>
          <p:cNvSpPr txBox="1"/>
          <p:nvPr>
            <p:ph idx="1" type="body"/>
          </p:nvPr>
        </p:nvSpPr>
        <p:spPr>
          <a:xfrm>
            <a:off x="1078515" y="5122625"/>
            <a:ext cx="10044000" cy="100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a:solidFill>
                  <a:schemeClr val="lt1"/>
                </a:solidFill>
              </a:defRPr>
            </a:lvl1pPr>
            <a:lvl2pPr indent="-228600" lvl="1" marL="914400" algn="l">
              <a:lnSpc>
                <a:spcPct val="100000"/>
              </a:lnSpc>
              <a:spcBef>
                <a:spcPts val="0"/>
              </a:spcBef>
              <a:spcAft>
                <a:spcPts val="0"/>
              </a:spcAft>
              <a:buClr>
                <a:schemeClr val="lt1"/>
              </a:buClr>
              <a:buSzPts val="1800"/>
              <a:buNone/>
              <a:defRPr>
                <a:solidFill>
                  <a:schemeClr val="lt1"/>
                </a:solidFill>
              </a:defRPr>
            </a:lvl2pPr>
            <a:lvl3pPr indent="-228600" lvl="2" marL="1371600" algn="l">
              <a:lnSpc>
                <a:spcPct val="100000"/>
              </a:lnSpc>
              <a:spcBef>
                <a:spcPts val="0"/>
              </a:spcBef>
              <a:spcAft>
                <a:spcPts val="0"/>
              </a:spcAft>
              <a:buClr>
                <a:schemeClr val="lt1"/>
              </a:buClr>
              <a:buSzPts val="1800"/>
              <a:buNone/>
              <a:defRPr>
                <a:solidFill>
                  <a:schemeClr val="lt1"/>
                </a:solidFill>
              </a:defRPr>
            </a:lvl3pPr>
            <a:lvl4pPr indent="-228600" lvl="3" marL="1828800" algn="l">
              <a:lnSpc>
                <a:spcPct val="100000"/>
              </a:lnSpc>
              <a:spcBef>
                <a:spcPts val="0"/>
              </a:spcBef>
              <a:spcAft>
                <a:spcPts val="0"/>
              </a:spcAft>
              <a:buClr>
                <a:schemeClr val="lt1"/>
              </a:buClr>
              <a:buSzPts val="1800"/>
              <a:buNone/>
              <a:defRPr>
                <a:solidFill>
                  <a:schemeClr val="lt1"/>
                </a:solidFill>
              </a:defRPr>
            </a:lvl4pPr>
            <a:lvl5pPr indent="-228600" lvl="4" marL="2286000" algn="l">
              <a:lnSpc>
                <a:spcPct val="100000"/>
              </a:lnSpc>
              <a:spcBef>
                <a:spcPts val="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
          <p:cNvSpPr/>
          <p:nvPr>
            <p:ph idx="2" type="pic"/>
          </p:nvPr>
        </p:nvSpPr>
        <p:spPr>
          <a:xfrm>
            <a:off x="10200163" y="6489088"/>
            <a:ext cx="1260000" cy="180000"/>
          </a:xfrm>
          <a:prstGeom prst="rect">
            <a:avLst/>
          </a:prstGeom>
          <a:noFill/>
          <a:ln>
            <a:noFill/>
          </a:ln>
        </p:spPr>
      </p:sp>
      <p:sp>
        <p:nvSpPr>
          <p:cNvPr id="41" name="Google Shape;41;p5"/>
          <p:cNvSpPr txBox="1"/>
          <p:nvPr>
            <p:ph idx="3" type="body"/>
          </p:nvPr>
        </p:nvSpPr>
        <p:spPr>
          <a:xfrm>
            <a:off x="9696449" y="316800"/>
            <a:ext cx="1800000" cy="36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150"/>
              <a:buNone/>
              <a:defRPr sz="1150"/>
            </a:lvl1pPr>
            <a:lvl2pPr indent="-301625" lvl="1" marL="914400" algn="l">
              <a:lnSpc>
                <a:spcPct val="100000"/>
              </a:lnSpc>
              <a:spcBef>
                <a:spcPts val="500"/>
              </a:spcBef>
              <a:spcAft>
                <a:spcPts val="0"/>
              </a:spcAft>
              <a:buClr>
                <a:schemeClr val="dk1"/>
              </a:buClr>
              <a:buSzPts val="1150"/>
              <a:buChar char="−"/>
              <a:defRPr sz="1150"/>
            </a:lvl2pPr>
            <a:lvl3pPr indent="-301625" lvl="2" marL="1371600" algn="l">
              <a:lnSpc>
                <a:spcPct val="100000"/>
              </a:lnSpc>
              <a:spcBef>
                <a:spcPts val="500"/>
              </a:spcBef>
              <a:spcAft>
                <a:spcPts val="0"/>
              </a:spcAft>
              <a:buClr>
                <a:schemeClr val="dk1"/>
              </a:buClr>
              <a:buSzPts val="1150"/>
              <a:buChar char="−"/>
              <a:defRPr sz="1150"/>
            </a:lvl3pPr>
            <a:lvl4pPr indent="-301625" lvl="3" marL="1828800" algn="l">
              <a:lnSpc>
                <a:spcPct val="100000"/>
              </a:lnSpc>
              <a:spcBef>
                <a:spcPts val="500"/>
              </a:spcBef>
              <a:spcAft>
                <a:spcPts val="0"/>
              </a:spcAft>
              <a:buClr>
                <a:schemeClr val="dk1"/>
              </a:buClr>
              <a:buSzPts val="1150"/>
              <a:buChar char="−"/>
              <a:defRPr sz="1150"/>
            </a:lvl4pPr>
            <a:lvl5pPr indent="-301625" lvl="4" marL="2286000" algn="l">
              <a:lnSpc>
                <a:spcPct val="100000"/>
              </a:lnSpc>
              <a:spcBef>
                <a:spcPts val="500"/>
              </a:spcBef>
              <a:spcAft>
                <a:spcPts val="0"/>
              </a:spcAft>
              <a:buClr>
                <a:schemeClr val="dk1"/>
              </a:buClr>
              <a:buSzPts val="1150"/>
              <a:buChar char="−"/>
              <a:defRPr sz="11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40">
          <p15:clr>
            <a:srgbClr val="FBAE40"/>
          </p15:clr>
        </p15:guide>
        <p15:guide id="2"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04 – Uni Zürich">
  <p:cSld name="Titelfolie 04 – Uni Zürich">
    <p:spTree>
      <p:nvGrpSpPr>
        <p:cNvPr id="42" name="Shape 42"/>
        <p:cNvGrpSpPr/>
        <p:nvPr/>
      </p:nvGrpSpPr>
      <p:grpSpPr>
        <a:xfrm>
          <a:off x="0" y="0"/>
          <a:ext cx="0" cy="0"/>
          <a:chOff x="0" y="0"/>
          <a:chExt cx="0" cy="0"/>
        </a:xfrm>
      </p:grpSpPr>
      <p:sp>
        <p:nvSpPr>
          <p:cNvPr id="43" name="Google Shape;43;p6"/>
          <p:cNvSpPr/>
          <p:nvPr>
            <p:ph idx="2" type="pic"/>
          </p:nvPr>
        </p:nvSpPr>
        <p:spPr>
          <a:xfrm>
            <a:off x="731838" y="1016000"/>
            <a:ext cx="10728325" cy="5256000"/>
          </a:xfrm>
          <a:prstGeom prst="rect">
            <a:avLst/>
          </a:prstGeom>
          <a:noFill/>
          <a:ln>
            <a:noFill/>
          </a:ln>
        </p:spPr>
      </p:sp>
      <p:sp>
        <p:nvSpPr>
          <p:cNvPr id="44" name="Google Shape;44;p6"/>
          <p:cNvSpPr txBox="1"/>
          <p:nvPr>
            <p:ph type="ctrTitle"/>
          </p:nvPr>
        </p:nvSpPr>
        <p:spPr>
          <a:xfrm>
            <a:off x="0" y="2233538"/>
            <a:ext cx="5904000" cy="2772000"/>
          </a:xfrm>
          <a:prstGeom prst="rect">
            <a:avLst/>
          </a:prstGeom>
          <a:solidFill>
            <a:schemeClr val="accent2"/>
          </a:solidFill>
          <a:ln>
            <a:noFill/>
          </a:ln>
        </p:spPr>
        <p:txBody>
          <a:bodyPr anchorCtr="0" anchor="t" bIns="0" lIns="1080000" spcFirstLastPara="1" rIns="0" wrap="square" tIns="25200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5" name="Google Shape;45;p6"/>
          <p:cNvPicPr preferRelativeResize="0"/>
          <p:nvPr/>
        </p:nvPicPr>
        <p:blipFill rotWithShape="1">
          <a:blip r:embed="rId2">
            <a:alphaModFix/>
          </a:blip>
          <a:srcRect b="0" l="0" r="0" t="0"/>
          <a:stretch/>
        </p:blipFill>
        <p:spPr>
          <a:xfrm>
            <a:off x="727672" y="228020"/>
            <a:ext cx="3679200" cy="552508"/>
          </a:xfrm>
          <a:prstGeom prst="rect">
            <a:avLst/>
          </a:prstGeom>
          <a:noFill/>
          <a:ln>
            <a:noFill/>
          </a:ln>
        </p:spPr>
      </p:pic>
      <p:sp>
        <p:nvSpPr>
          <p:cNvPr id="46" name="Google Shape;46;p6"/>
          <p:cNvSpPr txBox="1"/>
          <p:nvPr>
            <p:ph idx="1" type="body"/>
          </p:nvPr>
        </p:nvSpPr>
        <p:spPr>
          <a:xfrm>
            <a:off x="1078516" y="3860495"/>
            <a:ext cx="4680000" cy="100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a:solidFill>
                  <a:schemeClr val="lt1"/>
                </a:solidFill>
              </a:defRPr>
            </a:lvl1pPr>
            <a:lvl2pPr indent="-228600" lvl="1" marL="914400" algn="l">
              <a:lnSpc>
                <a:spcPct val="100000"/>
              </a:lnSpc>
              <a:spcBef>
                <a:spcPts val="0"/>
              </a:spcBef>
              <a:spcAft>
                <a:spcPts val="0"/>
              </a:spcAft>
              <a:buClr>
                <a:schemeClr val="lt1"/>
              </a:buClr>
              <a:buSzPts val="1800"/>
              <a:buNone/>
              <a:defRPr>
                <a:solidFill>
                  <a:schemeClr val="lt1"/>
                </a:solidFill>
              </a:defRPr>
            </a:lvl2pPr>
            <a:lvl3pPr indent="-228600" lvl="2" marL="1371600" algn="l">
              <a:lnSpc>
                <a:spcPct val="100000"/>
              </a:lnSpc>
              <a:spcBef>
                <a:spcPts val="0"/>
              </a:spcBef>
              <a:spcAft>
                <a:spcPts val="0"/>
              </a:spcAft>
              <a:buClr>
                <a:schemeClr val="lt1"/>
              </a:buClr>
              <a:buSzPts val="1800"/>
              <a:buNone/>
              <a:defRPr>
                <a:solidFill>
                  <a:schemeClr val="lt1"/>
                </a:solidFill>
              </a:defRPr>
            </a:lvl3pPr>
            <a:lvl4pPr indent="-228600" lvl="3" marL="1828800" algn="l">
              <a:lnSpc>
                <a:spcPct val="100000"/>
              </a:lnSpc>
              <a:spcBef>
                <a:spcPts val="0"/>
              </a:spcBef>
              <a:spcAft>
                <a:spcPts val="0"/>
              </a:spcAft>
              <a:buClr>
                <a:schemeClr val="lt1"/>
              </a:buClr>
              <a:buSzPts val="1800"/>
              <a:buNone/>
              <a:defRPr>
                <a:solidFill>
                  <a:schemeClr val="lt1"/>
                </a:solidFill>
              </a:defRPr>
            </a:lvl4pPr>
            <a:lvl5pPr indent="-228600" lvl="4" marL="2286000" algn="l">
              <a:lnSpc>
                <a:spcPct val="100000"/>
              </a:lnSpc>
              <a:spcBef>
                <a:spcPts val="0"/>
              </a:spcBef>
              <a:spcAft>
                <a:spcPts val="0"/>
              </a:spcAft>
              <a:buClr>
                <a:schemeClr val="lt1"/>
              </a:buClr>
              <a:buSzPts val="1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
          <p:cNvSpPr/>
          <p:nvPr>
            <p:ph idx="3" type="pic"/>
          </p:nvPr>
        </p:nvSpPr>
        <p:spPr>
          <a:xfrm>
            <a:off x="10200163" y="6489088"/>
            <a:ext cx="1260000" cy="180000"/>
          </a:xfrm>
          <a:prstGeom prst="rect">
            <a:avLst/>
          </a:prstGeom>
          <a:noFill/>
          <a:ln>
            <a:noFill/>
          </a:ln>
        </p:spPr>
      </p:sp>
      <p:sp>
        <p:nvSpPr>
          <p:cNvPr id="48" name="Google Shape;48;p6"/>
          <p:cNvSpPr txBox="1"/>
          <p:nvPr>
            <p:ph idx="4" type="body"/>
          </p:nvPr>
        </p:nvSpPr>
        <p:spPr>
          <a:xfrm>
            <a:off x="9696449" y="316800"/>
            <a:ext cx="1800000" cy="360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150"/>
              <a:buNone/>
              <a:defRPr sz="1150"/>
            </a:lvl1pPr>
            <a:lvl2pPr indent="-301625" lvl="1" marL="914400" algn="l">
              <a:lnSpc>
                <a:spcPct val="100000"/>
              </a:lnSpc>
              <a:spcBef>
                <a:spcPts val="500"/>
              </a:spcBef>
              <a:spcAft>
                <a:spcPts val="0"/>
              </a:spcAft>
              <a:buClr>
                <a:schemeClr val="dk1"/>
              </a:buClr>
              <a:buSzPts val="1150"/>
              <a:buChar char="−"/>
              <a:defRPr sz="1150"/>
            </a:lvl2pPr>
            <a:lvl3pPr indent="-301625" lvl="2" marL="1371600" algn="l">
              <a:lnSpc>
                <a:spcPct val="100000"/>
              </a:lnSpc>
              <a:spcBef>
                <a:spcPts val="500"/>
              </a:spcBef>
              <a:spcAft>
                <a:spcPts val="0"/>
              </a:spcAft>
              <a:buClr>
                <a:schemeClr val="dk1"/>
              </a:buClr>
              <a:buSzPts val="1150"/>
              <a:buChar char="−"/>
              <a:defRPr sz="1150"/>
            </a:lvl3pPr>
            <a:lvl4pPr indent="-301625" lvl="3" marL="1828800" algn="l">
              <a:lnSpc>
                <a:spcPct val="100000"/>
              </a:lnSpc>
              <a:spcBef>
                <a:spcPts val="500"/>
              </a:spcBef>
              <a:spcAft>
                <a:spcPts val="0"/>
              </a:spcAft>
              <a:buClr>
                <a:schemeClr val="dk1"/>
              </a:buClr>
              <a:buSzPts val="1150"/>
              <a:buChar char="−"/>
              <a:defRPr sz="1150"/>
            </a:lvl4pPr>
            <a:lvl5pPr indent="-301625" lvl="4" marL="2286000" algn="l">
              <a:lnSpc>
                <a:spcPct val="100000"/>
              </a:lnSpc>
              <a:spcBef>
                <a:spcPts val="500"/>
              </a:spcBef>
              <a:spcAft>
                <a:spcPts val="0"/>
              </a:spcAft>
              <a:buClr>
                <a:schemeClr val="dk1"/>
              </a:buClr>
              <a:buSzPts val="1150"/>
              <a:buChar char="−"/>
              <a:defRPr sz="11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40">
          <p15:clr>
            <a:srgbClr val="FBAE40"/>
          </p15:clr>
        </p15:guide>
        <p15:guide id="2"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spTree>
      <p:nvGrpSpPr>
        <p:cNvPr id="49" name="Shape 49"/>
        <p:cNvGrpSpPr/>
        <p:nvPr/>
      </p:nvGrpSpPr>
      <p:grpSpPr>
        <a:xfrm>
          <a:off x="0" y="0"/>
          <a:ext cx="0" cy="0"/>
          <a:chOff x="0" y="0"/>
          <a:chExt cx="0" cy="0"/>
        </a:xfrm>
      </p:grpSpPr>
      <p:sp>
        <p:nvSpPr>
          <p:cNvPr id="50" name="Google Shape;50;p7"/>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731837" y="1412875"/>
            <a:ext cx="10728325" cy="4680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Clr>
                <a:schemeClr val="dk1"/>
              </a:buClr>
              <a:buSzPts val="1800"/>
              <a:buFont typeface="Arial"/>
              <a:buAutoNum type="arabicPeriod"/>
              <a:defRPr/>
            </a:lvl1pPr>
            <a:lvl2pPr indent="-342900" lvl="1" marL="914400" algn="l">
              <a:lnSpc>
                <a:spcPct val="100000"/>
              </a:lnSpc>
              <a:spcBef>
                <a:spcPts val="500"/>
              </a:spcBef>
              <a:spcAft>
                <a:spcPts val="0"/>
              </a:spcAft>
              <a:buClr>
                <a:schemeClr val="dk1"/>
              </a:buClr>
              <a:buSzPts val="1800"/>
              <a:buFont typeface="Arial"/>
              <a:buAutoNum type="arabicPeriod"/>
              <a:defRPr/>
            </a:lvl2pPr>
            <a:lvl3pPr indent="-342900" lvl="2" marL="1371600" algn="l">
              <a:lnSpc>
                <a:spcPct val="100000"/>
              </a:lnSpc>
              <a:spcBef>
                <a:spcPts val="500"/>
              </a:spcBef>
              <a:spcAft>
                <a:spcPts val="0"/>
              </a:spcAft>
              <a:buClr>
                <a:schemeClr val="dk1"/>
              </a:buClr>
              <a:buSzPts val="1800"/>
              <a:buFont typeface="Arial"/>
              <a:buAutoNum type="arabicPeriod"/>
              <a:defRPr/>
            </a:lvl3pPr>
            <a:lvl4pPr indent="-342900" lvl="3" marL="1828800" algn="l">
              <a:lnSpc>
                <a:spcPct val="100000"/>
              </a:lnSpc>
              <a:spcBef>
                <a:spcPts val="500"/>
              </a:spcBef>
              <a:spcAft>
                <a:spcPts val="0"/>
              </a:spcAft>
              <a:buClr>
                <a:schemeClr val="dk1"/>
              </a:buClr>
              <a:buSzPts val="1800"/>
              <a:buFont typeface="Arial"/>
              <a:buAutoNum type="arabicPeriod"/>
              <a:defRPr/>
            </a:lvl4pPr>
            <a:lvl5pPr indent="-342900" lvl="4" marL="2286000" algn="l">
              <a:lnSpc>
                <a:spcPct val="100000"/>
              </a:lnSpc>
              <a:spcBef>
                <a:spcPts val="500"/>
              </a:spcBef>
              <a:spcAft>
                <a:spcPts val="0"/>
              </a:spcAft>
              <a:buClr>
                <a:schemeClr val="dk1"/>
              </a:buClr>
              <a:buSzPts val="1800"/>
              <a:buFont typeface="Arial"/>
              <a:buAutoNum type="arabicPeriod"/>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7"/>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7"/>
          <p:cNvPicPr preferRelativeResize="0"/>
          <p:nvPr/>
        </p:nvPicPr>
        <p:blipFill rotWithShape="1">
          <a:blip r:embed="rId2">
            <a:alphaModFix/>
          </a:blip>
          <a:srcRect b="0" l="0" r="0" t="0"/>
          <a:stretch/>
        </p:blipFill>
        <p:spPr>
          <a:xfrm>
            <a:off x="731837" y="6507088"/>
            <a:ext cx="984462" cy="162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p:cSld name="Inhalt">
    <p:spTree>
      <p:nvGrpSpPr>
        <p:cNvPr id="56" name="Shape 56"/>
        <p:cNvGrpSpPr/>
        <p:nvPr/>
      </p:nvGrpSpPr>
      <p:grpSpPr>
        <a:xfrm>
          <a:off x="0" y="0"/>
          <a:ext cx="0" cy="0"/>
          <a:chOff x="0" y="0"/>
          <a:chExt cx="0" cy="0"/>
        </a:xfrm>
      </p:grpSpPr>
      <p:sp>
        <p:nvSpPr>
          <p:cNvPr id="57" name="Google Shape;57;p8"/>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 type="body"/>
          </p:nvPr>
        </p:nvSpPr>
        <p:spPr>
          <a:xfrm>
            <a:off x="731837" y="1412875"/>
            <a:ext cx="10728325" cy="4680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8"/>
          <p:cNvPicPr preferRelativeResize="0"/>
          <p:nvPr/>
        </p:nvPicPr>
        <p:blipFill rotWithShape="1">
          <a:blip r:embed="rId2">
            <a:alphaModFix/>
          </a:blip>
          <a:srcRect b="0" l="0" r="0" t="0"/>
          <a:stretch/>
        </p:blipFill>
        <p:spPr>
          <a:xfrm>
            <a:off x="731837" y="6507088"/>
            <a:ext cx="984462" cy="16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Fussnote">
  <p:cSld name="Inhalt mit Fussnote">
    <p:spTree>
      <p:nvGrpSpPr>
        <p:cNvPr id="63" name="Shape 63"/>
        <p:cNvGrpSpPr/>
        <p:nvPr/>
      </p:nvGrpSpPr>
      <p:grpSpPr>
        <a:xfrm>
          <a:off x="0" y="0"/>
          <a:ext cx="0" cy="0"/>
          <a:chOff x="0" y="0"/>
          <a:chExt cx="0" cy="0"/>
        </a:xfrm>
      </p:grpSpPr>
      <p:sp>
        <p:nvSpPr>
          <p:cNvPr id="64" name="Google Shape;64;p9"/>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
          <p:cNvSpPr txBox="1"/>
          <p:nvPr>
            <p:ph idx="1" type="body"/>
          </p:nvPr>
        </p:nvSpPr>
        <p:spPr>
          <a:xfrm>
            <a:off x="731837" y="1412875"/>
            <a:ext cx="10728325" cy="3960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9"/>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9"/>
          <p:cNvPicPr preferRelativeResize="0"/>
          <p:nvPr/>
        </p:nvPicPr>
        <p:blipFill rotWithShape="1">
          <a:blip r:embed="rId2">
            <a:alphaModFix/>
          </a:blip>
          <a:srcRect b="0" l="0" r="0" t="0"/>
          <a:stretch/>
        </p:blipFill>
        <p:spPr>
          <a:xfrm>
            <a:off x="731837" y="6507088"/>
            <a:ext cx="984462" cy="162000"/>
          </a:xfrm>
          <a:prstGeom prst="rect">
            <a:avLst/>
          </a:prstGeom>
          <a:noFill/>
          <a:ln>
            <a:noFill/>
          </a:ln>
        </p:spPr>
      </p:pic>
      <p:sp>
        <p:nvSpPr>
          <p:cNvPr id="70" name="Google Shape;70;p9"/>
          <p:cNvSpPr txBox="1"/>
          <p:nvPr>
            <p:ph idx="2" type="body"/>
          </p:nvPr>
        </p:nvSpPr>
        <p:spPr>
          <a:xfrm>
            <a:off x="731836" y="5570135"/>
            <a:ext cx="5364164" cy="721233"/>
          </a:xfrm>
          <a:prstGeom prst="rect">
            <a:avLst/>
          </a:prstGeom>
          <a:noFill/>
          <a:ln>
            <a:noFill/>
          </a:ln>
        </p:spPr>
        <p:txBody>
          <a:bodyPr anchorCtr="0" anchor="b" bIns="0" lIns="0" spcFirstLastPara="1" rIns="0" wrap="square" tIns="0">
            <a:noAutofit/>
          </a:bodyPr>
          <a:lstStyle>
            <a:lvl1pPr indent="-279400" lvl="0" marL="457200" algn="l">
              <a:lnSpc>
                <a:spcPct val="100000"/>
              </a:lnSpc>
              <a:spcBef>
                <a:spcPts val="0"/>
              </a:spcBef>
              <a:spcAft>
                <a:spcPts val="0"/>
              </a:spcAft>
              <a:buClr>
                <a:schemeClr val="dk1"/>
              </a:buClr>
              <a:buSzPts val="800"/>
              <a:buFont typeface="Arial"/>
              <a:buAutoNum type="arabicPeriod"/>
              <a:defRPr sz="800"/>
            </a:lvl1pPr>
            <a:lvl2pPr indent="-228600" lvl="1" marL="914400" algn="l">
              <a:lnSpc>
                <a:spcPct val="100000"/>
              </a:lnSpc>
              <a:spcBef>
                <a:spcPts val="500"/>
              </a:spcBef>
              <a:spcAft>
                <a:spcPts val="0"/>
              </a:spcAft>
              <a:buClr>
                <a:schemeClr val="dk1"/>
              </a:buClr>
              <a:buSzPts val="800"/>
              <a:buNone/>
              <a:defRPr sz="800"/>
            </a:lvl2pPr>
            <a:lvl3pPr indent="-228600" lvl="2" marL="1371600" algn="l">
              <a:lnSpc>
                <a:spcPct val="100000"/>
              </a:lnSpc>
              <a:spcBef>
                <a:spcPts val="500"/>
              </a:spcBef>
              <a:spcAft>
                <a:spcPts val="0"/>
              </a:spcAft>
              <a:buClr>
                <a:schemeClr val="dk1"/>
              </a:buClr>
              <a:buSzPts val="800"/>
              <a:buNone/>
              <a:defRPr sz="800"/>
            </a:lvl3pPr>
            <a:lvl4pPr indent="-228600" lvl="3" marL="1828800" algn="l">
              <a:lnSpc>
                <a:spcPct val="100000"/>
              </a:lnSpc>
              <a:spcBef>
                <a:spcPts val="500"/>
              </a:spcBef>
              <a:spcAft>
                <a:spcPts val="0"/>
              </a:spcAft>
              <a:buClr>
                <a:schemeClr val="dk1"/>
              </a:buClr>
              <a:buSzPts val="800"/>
              <a:buNone/>
              <a:defRPr sz="800"/>
            </a:lvl4pPr>
            <a:lvl5pPr indent="-228600" lvl="4" marL="2286000" algn="l">
              <a:lnSpc>
                <a:spcPct val="100000"/>
              </a:lnSpc>
              <a:spcBef>
                <a:spcPts val="500"/>
              </a:spcBef>
              <a:spcAft>
                <a:spcPts val="0"/>
              </a:spcAft>
              <a:buClr>
                <a:schemeClr val="dk1"/>
              </a:buClr>
              <a:buSzPts val="800"/>
              <a:buNone/>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slide">
  <p:cSld name="Zwischenslide">
    <p:bg>
      <p:bgPr>
        <a:solidFill>
          <a:schemeClr val="dk1"/>
        </a:solidFill>
      </p:bgPr>
    </p:bg>
    <p:spTree>
      <p:nvGrpSpPr>
        <p:cNvPr id="71" name="Shape 71"/>
        <p:cNvGrpSpPr/>
        <p:nvPr/>
      </p:nvGrpSpPr>
      <p:grpSpPr>
        <a:xfrm>
          <a:off x="0" y="0"/>
          <a:ext cx="0" cy="0"/>
          <a:chOff x="0" y="0"/>
          <a:chExt cx="0" cy="0"/>
        </a:xfrm>
      </p:grpSpPr>
      <p:sp>
        <p:nvSpPr>
          <p:cNvPr id="72" name="Google Shape;72;p10"/>
          <p:cNvSpPr txBox="1"/>
          <p:nvPr>
            <p:ph type="title"/>
          </p:nvPr>
        </p:nvSpPr>
        <p:spPr>
          <a:xfrm>
            <a:off x="731837" y="2224781"/>
            <a:ext cx="10728325" cy="126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0"/>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u="none" cap="none" strike="noStrike">
                <a:solidFill>
                  <a:schemeClr val="lt1"/>
                </a:solidFill>
                <a:latin typeface="Arial"/>
                <a:ea typeface="Arial"/>
                <a:cs typeface="Arial"/>
                <a:sym typeface="Arial"/>
              </a:defRPr>
            </a:lvl1pPr>
            <a:lvl2pPr indent="0" lvl="1" marL="0" algn="r">
              <a:spcBef>
                <a:spcPts val="0"/>
              </a:spcBef>
              <a:buNone/>
              <a:defRPr b="0" i="0" sz="800" u="none" cap="none" strike="noStrike">
                <a:solidFill>
                  <a:schemeClr val="lt1"/>
                </a:solidFill>
                <a:latin typeface="Arial"/>
                <a:ea typeface="Arial"/>
                <a:cs typeface="Arial"/>
                <a:sym typeface="Arial"/>
              </a:defRPr>
            </a:lvl2pPr>
            <a:lvl3pPr indent="0" lvl="2" marL="0" algn="r">
              <a:spcBef>
                <a:spcPts val="0"/>
              </a:spcBef>
              <a:buNone/>
              <a:defRPr b="0" i="0" sz="800" u="none" cap="none" strike="noStrike">
                <a:solidFill>
                  <a:schemeClr val="lt1"/>
                </a:solidFill>
                <a:latin typeface="Arial"/>
                <a:ea typeface="Arial"/>
                <a:cs typeface="Arial"/>
                <a:sym typeface="Arial"/>
              </a:defRPr>
            </a:lvl3pPr>
            <a:lvl4pPr indent="0" lvl="3" marL="0" algn="r">
              <a:spcBef>
                <a:spcPts val="0"/>
              </a:spcBef>
              <a:buNone/>
              <a:defRPr b="0" i="0" sz="800" u="none" cap="none" strike="noStrike">
                <a:solidFill>
                  <a:schemeClr val="lt1"/>
                </a:solidFill>
                <a:latin typeface="Arial"/>
                <a:ea typeface="Arial"/>
                <a:cs typeface="Arial"/>
                <a:sym typeface="Arial"/>
              </a:defRPr>
            </a:lvl4pPr>
            <a:lvl5pPr indent="0" lvl="4" marL="0" algn="r">
              <a:spcBef>
                <a:spcPts val="0"/>
              </a:spcBef>
              <a:buNone/>
              <a:defRPr b="0" i="0" sz="800" u="none" cap="none" strike="noStrike">
                <a:solidFill>
                  <a:schemeClr val="lt1"/>
                </a:solidFill>
                <a:latin typeface="Arial"/>
                <a:ea typeface="Arial"/>
                <a:cs typeface="Arial"/>
                <a:sym typeface="Arial"/>
              </a:defRPr>
            </a:lvl5pPr>
            <a:lvl6pPr indent="0" lvl="5" marL="0" algn="r">
              <a:spcBef>
                <a:spcPts val="0"/>
              </a:spcBef>
              <a:buNone/>
              <a:defRPr b="0" i="0" sz="800" u="none" cap="none" strike="noStrike">
                <a:solidFill>
                  <a:schemeClr val="lt1"/>
                </a:solidFill>
                <a:latin typeface="Arial"/>
                <a:ea typeface="Arial"/>
                <a:cs typeface="Arial"/>
                <a:sym typeface="Arial"/>
              </a:defRPr>
            </a:lvl6pPr>
            <a:lvl7pPr indent="0" lvl="6" marL="0" algn="r">
              <a:spcBef>
                <a:spcPts val="0"/>
              </a:spcBef>
              <a:buNone/>
              <a:defRPr b="0" i="0" sz="800" u="none" cap="none" strike="noStrike">
                <a:solidFill>
                  <a:schemeClr val="lt1"/>
                </a:solidFill>
                <a:latin typeface="Arial"/>
                <a:ea typeface="Arial"/>
                <a:cs typeface="Arial"/>
                <a:sym typeface="Arial"/>
              </a:defRPr>
            </a:lvl7pPr>
            <a:lvl8pPr indent="0" lvl="7" marL="0" algn="r">
              <a:spcBef>
                <a:spcPts val="0"/>
              </a:spcBef>
              <a:buNone/>
              <a:defRPr b="0" i="0" sz="800" u="none" cap="none" strike="noStrike">
                <a:solidFill>
                  <a:schemeClr val="lt1"/>
                </a:solidFill>
                <a:latin typeface="Arial"/>
                <a:ea typeface="Arial"/>
                <a:cs typeface="Arial"/>
                <a:sym typeface="Arial"/>
              </a:defRPr>
            </a:lvl8pPr>
            <a:lvl9pPr indent="0" lvl="8" mar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76" name="Google Shape;76;p10"/>
          <p:cNvGrpSpPr/>
          <p:nvPr/>
        </p:nvGrpSpPr>
        <p:grpSpPr>
          <a:xfrm>
            <a:off x="731837" y="6507088"/>
            <a:ext cx="978437" cy="159062"/>
            <a:chOff x="731837" y="6507088"/>
            <a:chExt cx="978437" cy="159062"/>
          </a:xfrm>
        </p:grpSpPr>
        <p:grpSp>
          <p:nvGrpSpPr>
            <p:cNvPr id="77" name="Google Shape;77;p10"/>
            <p:cNvGrpSpPr/>
            <p:nvPr/>
          </p:nvGrpSpPr>
          <p:grpSpPr>
            <a:xfrm>
              <a:off x="1266489" y="6555186"/>
              <a:ext cx="197463" cy="110964"/>
              <a:chOff x="1266489" y="6555186"/>
              <a:chExt cx="197463" cy="110964"/>
            </a:xfrm>
          </p:grpSpPr>
          <p:sp>
            <p:nvSpPr>
              <p:cNvPr id="78" name="Google Shape;78;p10"/>
              <p:cNvSpPr/>
              <p:nvPr/>
            </p:nvSpPr>
            <p:spPr>
              <a:xfrm>
                <a:off x="1266489" y="6556934"/>
                <a:ext cx="95902" cy="109216"/>
              </a:xfrm>
              <a:custGeom>
                <a:rect b="b" l="l" r="r" t="t"/>
                <a:pathLst>
                  <a:path extrusionOk="0" h="109216" w="95902">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10"/>
              <p:cNvSpPr/>
              <p:nvPr/>
            </p:nvSpPr>
            <p:spPr>
              <a:xfrm>
                <a:off x="1376472" y="6555186"/>
                <a:ext cx="87480" cy="109664"/>
              </a:xfrm>
              <a:custGeom>
                <a:rect b="b" l="l" r="r" t="t"/>
                <a:pathLst>
                  <a:path extrusionOk="0" h="109664" w="8748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80" name="Google Shape;80;p10"/>
            <p:cNvSpPr/>
            <p:nvPr/>
          </p:nvSpPr>
          <p:spPr>
            <a:xfrm>
              <a:off x="1159517" y="6556560"/>
              <a:ext cx="96452" cy="108166"/>
            </a:xfrm>
            <a:custGeom>
              <a:rect b="b" l="l" r="r" t="t"/>
              <a:pathLst>
                <a:path extrusionOk="0" h="108166" w="96452">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10"/>
            <p:cNvSpPr/>
            <p:nvPr/>
          </p:nvSpPr>
          <p:spPr>
            <a:xfrm>
              <a:off x="1466445" y="6556560"/>
              <a:ext cx="37259" cy="108166"/>
            </a:xfrm>
            <a:custGeom>
              <a:rect b="b" l="l" r="r" t="t"/>
              <a:pathLst>
                <a:path extrusionOk="0" h="108166" w="37259">
                  <a:moveTo>
                    <a:pt x="21683" y="0"/>
                  </a:moveTo>
                  <a:lnTo>
                    <a:pt x="0" y="107917"/>
                  </a:lnTo>
                  <a:lnTo>
                    <a:pt x="0" y="108166"/>
                  </a:lnTo>
                  <a:lnTo>
                    <a:pt x="15702" y="108166"/>
                  </a:lnTo>
                  <a:lnTo>
                    <a:pt x="37260" y="0"/>
                  </a:lnTo>
                  <a:lnTo>
                    <a:pt x="216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82" name="Google Shape;82;p10"/>
            <p:cNvGrpSpPr/>
            <p:nvPr/>
          </p:nvGrpSpPr>
          <p:grpSpPr>
            <a:xfrm>
              <a:off x="1518879" y="6507337"/>
              <a:ext cx="191395" cy="158803"/>
              <a:chOff x="1518879" y="6507337"/>
              <a:chExt cx="191395" cy="158803"/>
            </a:xfrm>
          </p:grpSpPr>
          <p:sp>
            <p:nvSpPr>
              <p:cNvPr id="83" name="Google Shape;83;p10"/>
              <p:cNvSpPr/>
              <p:nvPr/>
            </p:nvSpPr>
            <p:spPr>
              <a:xfrm>
                <a:off x="1614114" y="6507337"/>
                <a:ext cx="96160" cy="157638"/>
              </a:xfrm>
              <a:custGeom>
                <a:rect b="b" l="l" r="r" t="t"/>
                <a:pathLst>
                  <a:path extrusionOk="0" h="157638" w="9616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10"/>
              <p:cNvSpPr/>
              <p:nvPr/>
            </p:nvSpPr>
            <p:spPr>
              <a:xfrm>
                <a:off x="1518879" y="6555189"/>
                <a:ext cx="87882" cy="110951"/>
              </a:xfrm>
              <a:custGeom>
                <a:rect b="b" l="l" r="r" t="t"/>
                <a:pathLst>
                  <a:path extrusionOk="0" h="110951" w="87882">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85" name="Google Shape;85;p10"/>
            <p:cNvSpPr/>
            <p:nvPr/>
          </p:nvSpPr>
          <p:spPr>
            <a:xfrm>
              <a:off x="1493985" y="6507088"/>
              <a:ext cx="19689" cy="19689"/>
            </a:xfrm>
            <a:custGeom>
              <a:rect b="b" l="l" r="r" t="t"/>
              <a:pathLst>
                <a:path extrusionOk="0" h="19689" w="19689">
                  <a:moveTo>
                    <a:pt x="3988" y="0"/>
                  </a:moveTo>
                  <a:lnTo>
                    <a:pt x="0" y="19689"/>
                  </a:lnTo>
                  <a:lnTo>
                    <a:pt x="15826" y="19689"/>
                  </a:lnTo>
                  <a:lnTo>
                    <a:pt x="19689" y="0"/>
                  </a:lnTo>
                  <a:lnTo>
                    <a:pt x="3988"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 name="Google Shape;86;p10"/>
            <p:cNvSpPr/>
            <p:nvPr/>
          </p:nvSpPr>
          <p:spPr>
            <a:xfrm>
              <a:off x="1340708" y="6507088"/>
              <a:ext cx="19689" cy="19689"/>
            </a:xfrm>
            <a:custGeom>
              <a:rect b="b" l="l" r="r" t="t"/>
              <a:pathLst>
                <a:path extrusionOk="0" h="19689" w="19689">
                  <a:moveTo>
                    <a:pt x="3988" y="0"/>
                  </a:moveTo>
                  <a:lnTo>
                    <a:pt x="0" y="19689"/>
                  </a:lnTo>
                  <a:lnTo>
                    <a:pt x="15826" y="19689"/>
                  </a:lnTo>
                  <a:lnTo>
                    <a:pt x="19689" y="0"/>
                  </a:lnTo>
                  <a:lnTo>
                    <a:pt x="3988"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10"/>
            <p:cNvSpPr/>
            <p:nvPr/>
          </p:nvSpPr>
          <p:spPr>
            <a:xfrm>
              <a:off x="1298712" y="6507088"/>
              <a:ext cx="19689" cy="19689"/>
            </a:xfrm>
            <a:custGeom>
              <a:rect b="b" l="l" r="r" t="t"/>
              <a:pathLst>
                <a:path extrusionOk="0" h="19689" w="19689">
                  <a:moveTo>
                    <a:pt x="3988" y="0"/>
                  </a:moveTo>
                  <a:lnTo>
                    <a:pt x="0" y="19689"/>
                  </a:lnTo>
                  <a:lnTo>
                    <a:pt x="15702" y="19689"/>
                  </a:lnTo>
                  <a:lnTo>
                    <a:pt x="19689" y="0"/>
                  </a:lnTo>
                  <a:lnTo>
                    <a:pt x="3988"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10"/>
            <p:cNvSpPr/>
            <p:nvPr/>
          </p:nvSpPr>
          <p:spPr>
            <a:xfrm>
              <a:off x="731837" y="6507088"/>
              <a:ext cx="417960" cy="157638"/>
            </a:xfrm>
            <a:custGeom>
              <a:rect b="b" l="l" r="r" t="t"/>
              <a:pathLst>
                <a:path extrusionOk="0" h="157638" w="41796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731837" y="1412875"/>
            <a:ext cx="10728325" cy="46800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5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5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5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10473692" y="6522444"/>
            <a:ext cx="612000" cy="216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171700" y="6522444"/>
            <a:ext cx="5400000" cy="216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61">
          <p15:clr>
            <a:srgbClr val="F26B43"/>
          </p15:clr>
        </p15:guide>
        <p15:guide id="2" pos="7219">
          <p15:clr>
            <a:srgbClr val="F26B43"/>
          </p15:clr>
        </p15:guide>
        <p15:guide id="3" orient="horz" pos="164">
          <p15:clr>
            <a:srgbClr val="F26B43"/>
          </p15:clr>
        </p15:guide>
        <p15:guide id="4" orient="horz" pos="890">
          <p15:clr>
            <a:srgbClr val="F26B43"/>
          </p15:clr>
        </p15:guide>
        <p15:guide id="5" orient="horz" pos="4201">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7.jpg"/><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sp>
        <p:nvSpPr>
          <p:cNvPr id="146" name="Google Shape;146;p18"/>
          <p:cNvSpPr/>
          <p:nvPr>
            <p:ph idx="3" type="pic"/>
          </p:nvPr>
        </p:nvSpPr>
        <p:spPr>
          <a:xfrm>
            <a:off x="10200163" y="6489088"/>
            <a:ext cx="1260000" cy="180000"/>
          </a:xfrm>
          <a:prstGeom prst="rect">
            <a:avLst/>
          </a:prstGeom>
        </p:spPr>
      </p:sp>
      <p:pic>
        <p:nvPicPr>
          <p:cNvPr id="147" name="Google Shape;147;p18"/>
          <p:cNvPicPr preferRelativeResize="0"/>
          <p:nvPr/>
        </p:nvPicPr>
        <p:blipFill>
          <a:blip r:embed="rId3">
            <a:alphaModFix/>
          </a:blip>
          <a:stretch>
            <a:fillRect/>
          </a:stretch>
        </p:blipFill>
        <p:spPr>
          <a:xfrm>
            <a:off x="1895825" y="1016000"/>
            <a:ext cx="7559523" cy="5094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 Hosford-Coulomb fracture model, fuselage materials</a:t>
            </a:r>
            <a:endParaRPr/>
          </a:p>
        </p:txBody>
      </p:sp>
      <p:sp>
        <p:nvSpPr>
          <p:cNvPr id="251" name="Google Shape;251;p27"/>
          <p:cNvSpPr txBox="1"/>
          <p:nvPr>
            <p:ph idx="1" type="body"/>
          </p:nvPr>
        </p:nvSpPr>
        <p:spPr>
          <a:xfrm>
            <a:off x="731825" y="5192875"/>
            <a:ext cx="10728300" cy="90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Plane stress assumption -&gt; 2D space</a:t>
            </a:r>
            <a:endParaRPr/>
          </a:p>
          <a:p>
            <a:pPr indent="-342900" lvl="0" marL="457200" rtl="0" algn="l">
              <a:spcBef>
                <a:spcPts val="0"/>
              </a:spcBef>
              <a:spcAft>
                <a:spcPts val="0"/>
              </a:spcAft>
              <a:buSzPts val="1800"/>
              <a:buChar char="•"/>
            </a:pPr>
            <a:r>
              <a:rPr lang="en"/>
              <a:t>Pronounced difference in ductility for axisymmetric stress states</a:t>
            </a:r>
            <a:endParaRPr/>
          </a:p>
        </p:txBody>
      </p:sp>
      <p:sp>
        <p:nvSpPr>
          <p:cNvPr id="252" name="Google Shape;252;p27"/>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9</a:t>
            </a:r>
            <a:endParaRPr/>
          </a:p>
        </p:txBody>
      </p:sp>
      <p:pic>
        <p:nvPicPr>
          <p:cNvPr id="253" name="Google Shape;253;p27"/>
          <p:cNvPicPr preferRelativeResize="0"/>
          <p:nvPr/>
        </p:nvPicPr>
        <p:blipFill>
          <a:blip r:embed="rId3">
            <a:alphaModFix/>
          </a:blip>
          <a:stretch>
            <a:fillRect/>
          </a:stretch>
        </p:blipFill>
        <p:spPr>
          <a:xfrm>
            <a:off x="6158800" y="1227350"/>
            <a:ext cx="5301374" cy="3976024"/>
          </a:xfrm>
          <a:prstGeom prst="rect">
            <a:avLst/>
          </a:prstGeom>
          <a:noFill/>
          <a:ln>
            <a:noFill/>
          </a:ln>
        </p:spPr>
      </p:pic>
      <p:pic>
        <p:nvPicPr>
          <p:cNvPr id="254" name="Google Shape;254;p27"/>
          <p:cNvPicPr preferRelativeResize="0"/>
          <p:nvPr/>
        </p:nvPicPr>
        <p:blipFill>
          <a:blip r:embed="rId4">
            <a:alphaModFix/>
          </a:blip>
          <a:stretch>
            <a:fillRect/>
          </a:stretch>
        </p:blipFill>
        <p:spPr>
          <a:xfrm>
            <a:off x="731850" y="1227350"/>
            <a:ext cx="5301374" cy="3976018"/>
          </a:xfrm>
          <a:prstGeom prst="rect">
            <a:avLst/>
          </a:prstGeom>
          <a:noFill/>
          <a:ln>
            <a:noFill/>
          </a:ln>
        </p:spPr>
      </p:pic>
      <p:sp>
        <p:nvSpPr>
          <p:cNvPr id="255" name="Google Shape;255;p27"/>
          <p:cNvSpPr txBox="1"/>
          <p:nvPr/>
        </p:nvSpPr>
        <p:spPr>
          <a:xfrm>
            <a:off x="3371150" y="2419450"/>
            <a:ext cx="6849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100/s</a:t>
            </a:r>
            <a:endParaRPr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 H-C fracture, constitutive equations</a:t>
            </a:r>
            <a:endParaRPr/>
          </a:p>
        </p:txBody>
      </p:sp>
      <p:sp>
        <p:nvSpPr>
          <p:cNvPr id="262" name="Google Shape;262;p28"/>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r>
              <a:rPr lang="en"/>
              <a:t>     10</a:t>
            </a:r>
            <a:endParaRPr/>
          </a:p>
        </p:txBody>
      </p:sp>
      <p:pic>
        <p:nvPicPr>
          <p:cNvPr id="263" name="Google Shape;263;p28"/>
          <p:cNvPicPr preferRelativeResize="0"/>
          <p:nvPr/>
        </p:nvPicPr>
        <p:blipFill>
          <a:blip r:embed="rId3">
            <a:alphaModFix/>
          </a:blip>
          <a:stretch>
            <a:fillRect/>
          </a:stretch>
        </p:blipFill>
        <p:spPr>
          <a:xfrm>
            <a:off x="731825" y="3233300"/>
            <a:ext cx="6405970" cy="2859574"/>
          </a:xfrm>
          <a:prstGeom prst="rect">
            <a:avLst/>
          </a:prstGeom>
          <a:noFill/>
          <a:ln>
            <a:noFill/>
          </a:ln>
        </p:spPr>
      </p:pic>
      <p:pic>
        <p:nvPicPr>
          <p:cNvPr id="264" name="Google Shape;264;p28"/>
          <p:cNvPicPr preferRelativeResize="0"/>
          <p:nvPr/>
        </p:nvPicPr>
        <p:blipFill>
          <a:blip r:embed="rId4">
            <a:alphaModFix/>
          </a:blip>
          <a:stretch>
            <a:fillRect/>
          </a:stretch>
        </p:blipFill>
        <p:spPr>
          <a:xfrm>
            <a:off x="731849" y="860150"/>
            <a:ext cx="8198677" cy="2309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 Numerical Setup (aimed to the parametric study)</a:t>
            </a:r>
            <a:endParaRPr/>
          </a:p>
        </p:txBody>
      </p:sp>
      <p:sp>
        <p:nvSpPr>
          <p:cNvPr id="271" name="Google Shape;271;p29"/>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11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78" name="Google Shape;278;p30"/>
          <p:cNvPicPr preferRelativeResize="0"/>
          <p:nvPr/>
        </p:nvPicPr>
        <p:blipFill>
          <a:blip r:embed="rId3">
            <a:alphaModFix/>
          </a:blip>
          <a:stretch>
            <a:fillRect/>
          </a:stretch>
        </p:blipFill>
        <p:spPr>
          <a:xfrm>
            <a:off x="506488" y="152400"/>
            <a:ext cx="11179024" cy="6553199"/>
          </a:xfrm>
          <a:prstGeom prst="rect">
            <a:avLst/>
          </a:prstGeom>
          <a:noFill/>
          <a:ln>
            <a:noFill/>
          </a:ln>
        </p:spPr>
      </p:pic>
      <p:pic>
        <p:nvPicPr>
          <p:cNvPr id="279" name="Google Shape;279;p30"/>
          <p:cNvPicPr preferRelativeResize="0"/>
          <p:nvPr/>
        </p:nvPicPr>
        <p:blipFill>
          <a:blip r:embed="rId4">
            <a:alphaModFix/>
          </a:blip>
          <a:stretch>
            <a:fillRect/>
          </a:stretch>
        </p:blipFill>
        <p:spPr>
          <a:xfrm>
            <a:off x="4564850" y="260350"/>
            <a:ext cx="4989674" cy="65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4.1. Simulation Setup (Main Python Script)</a:t>
            </a:r>
            <a:endParaRPr/>
          </a:p>
        </p:txBody>
      </p:sp>
      <p:sp>
        <p:nvSpPr>
          <p:cNvPr id="286" name="Google Shape;286;p31"/>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12</a:t>
            </a:r>
            <a:endParaRPr/>
          </a:p>
        </p:txBody>
      </p:sp>
      <p:pic>
        <p:nvPicPr>
          <p:cNvPr id="287" name="Google Shape;287;p31"/>
          <p:cNvPicPr preferRelativeResize="0"/>
          <p:nvPr/>
        </p:nvPicPr>
        <p:blipFill rotWithShape="1">
          <a:blip r:embed="rId3">
            <a:alphaModFix/>
          </a:blip>
          <a:srcRect b="16008" l="29932" r="36944" t="0"/>
          <a:stretch/>
        </p:blipFill>
        <p:spPr>
          <a:xfrm>
            <a:off x="510075" y="533650"/>
            <a:ext cx="4648401" cy="6204800"/>
          </a:xfrm>
          <a:prstGeom prst="rect">
            <a:avLst/>
          </a:prstGeom>
          <a:noFill/>
          <a:ln>
            <a:noFill/>
          </a:ln>
        </p:spPr>
      </p:pic>
      <p:pic>
        <p:nvPicPr>
          <p:cNvPr id="288" name="Google Shape;288;p31"/>
          <p:cNvPicPr preferRelativeResize="0"/>
          <p:nvPr/>
        </p:nvPicPr>
        <p:blipFill rotWithShape="1">
          <a:blip r:embed="rId4">
            <a:alphaModFix/>
          </a:blip>
          <a:srcRect b="17911" l="31808" r="35487" t="0"/>
          <a:stretch/>
        </p:blipFill>
        <p:spPr>
          <a:xfrm>
            <a:off x="6096000" y="287513"/>
            <a:ext cx="4926301" cy="65094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4.1. Simulation Setup (Main Python Script)</a:t>
            </a:r>
            <a:endParaRPr/>
          </a:p>
          <a:p>
            <a:pPr indent="0" lvl="0" marL="0" rtl="0" algn="l">
              <a:spcBef>
                <a:spcPts val="0"/>
              </a:spcBef>
              <a:spcAft>
                <a:spcPts val="0"/>
              </a:spcAft>
              <a:buNone/>
            </a:pPr>
            <a:r>
              <a:rPr lang="en"/>
              <a:t>	</a:t>
            </a:r>
            <a:r>
              <a:rPr i="1" lang="en" sz="1900"/>
              <a:t>Parametric approach</a:t>
            </a:r>
            <a:endParaRPr i="1" sz="1900"/>
          </a:p>
        </p:txBody>
      </p:sp>
      <p:sp>
        <p:nvSpPr>
          <p:cNvPr id="295" name="Google Shape;295;p32"/>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r>
              <a:rPr lang="en"/>
              <a:t>13</a:t>
            </a:r>
            <a:endParaRPr/>
          </a:p>
        </p:txBody>
      </p:sp>
      <p:pic>
        <p:nvPicPr>
          <p:cNvPr id="296" name="Google Shape;296;p32"/>
          <p:cNvPicPr preferRelativeResize="0"/>
          <p:nvPr/>
        </p:nvPicPr>
        <p:blipFill>
          <a:blip r:embed="rId3">
            <a:alphaModFix/>
          </a:blip>
          <a:stretch>
            <a:fillRect/>
          </a:stretch>
        </p:blipFill>
        <p:spPr>
          <a:xfrm>
            <a:off x="152400" y="1312751"/>
            <a:ext cx="11887199" cy="41998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4.1.1. Impactor Geometry</a:t>
            </a:r>
            <a:endParaRPr/>
          </a:p>
        </p:txBody>
      </p:sp>
      <p:sp>
        <p:nvSpPr>
          <p:cNvPr id="303" name="Google Shape;303;p33"/>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14</a:t>
            </a:r>
            <a:endParaRPr/>
          </a:p>
        </p:txBody>
      </p:sp>
      <p:pic>
        <p:nvPicPr>
          <p:cNvPr id="304" name="Google Shape;304;p33"/>
          <p:cNvPicPr preferRelativeResize="0"/>
          <p:nvPr/>
        </p:nvPicPr>
        <p:blipFill rotWithShape="1">
          <a:blip r:embed="rId3">
            <a:alphaModFix/>
          </a:blip>
          <a:srcRect b="16233" l="35163" r="40532" t="0"/>
          <a:stretch/>
        </p:blipFill>
        <p:spPr>
          <a:xfrm>
            <a:off x="8913550" y="752975"/>
            <a:ext cx="3179849" cy="5769476"/>
          </a:xfrm>
          <a:prstGeom prst="rect">
            <a:avLst/>
          </a:prstGeom>
          <a:noFill/>
          <a:ln>
            <a:noFill/>
          </a:ln>
        </p:spPr>
      </p:pic>
      <p:grpSp>
        <p:nvGrpSpPr>
          <p:cNvPr id="305" name="Google Shape;305;p33"/>
          <p:cNvGrpSpPr/>
          <p:nvPr/>
        </p:nvGrpSpPr>
        <p:grpSpPr>
          <a:xfrm>
            <a:off x="146608" y="752974"/>
            <a:ext cx="4670752" cy="1585749"/>
            <a:chOff x="247200" y="1412875"/>
            <a:chExt cx="4410115" cy="1495425"/>
          </a:xfrm>
        </p:grpSpPr>
        <p:pic>
          <p:nvPicPr>
            <p:cNvPr id="306" name="Google Shape;306;p33"/>
            <p:cNvPicPr preferRelativeResize="0"/>
            <p:nvPr/>
          </p:nvPicPr>
          <p:blipFill rotWithShape="1">
            <a:blip r:embed="rId4">
              <a:alphaModFix/>
            </a:blip>
            <a:srcRect b="0" l="14401" r="55388" t="0"/>
            <a:stretch/>
          </p:blipFill>
          <p:spPr>
            <a:xfrm>
              <a:off x="247200" y="1412875"/>
              <a:ext cx="2805550" cy="1495425"/>
            </a:xfrm>
            <a:prstGeom prst="rect">
              <a:avLst/>
            </a:prstGeom>
            <a:noFill/>
            <a:ln>
              <a:noFill/>
            </a:ln>
          </p:spPr>
        </p:pic>
        <p:pic>
          <p:nvPicPr>
            <p:cNvPr id="307" name="Google Shape;307;p33"/>
            <p:cNvPicPr preferRelativeResize="0"/>
            <p:nvPr/>
          </p:nvPicPr>
          <p:blipFill rotWithShape="1">
            <a:blip r:embed="rId4">
              <a:alphaModFix/>
            </a:blip>
            <a:srcRect b="0" l="78698" r="0" t="0"/>
            <a:stretch/>
          </p:blipFill>
          <p:spPr>
            <a:xfrm>
              <a:off x="2679015" y="1412875"/>
              <a:ext cx="1978299" cy="1495425"/>
            </a:xfrm>
            <a:prstGeom prst="rect">
              <a:avLst/>
            </a:prstGeom>
            <a:noFill/>
            <a:ln>
              <a:noFill/>
            </a:ln>
          </p:spPr>
        </p:pic>
      </p:grpSp>
      <p:sp>
        <p:nvSpPr>
          <p:cNvPr id="308" name="Google Shape;308;p33"/>
          <p:cNvSpPr txBox="1"/>
          <p:nvPr/>
        </p:nvSpPr>
        <p:spPr>
          <a:xfrm>
            <a:off x="9485050" y="260350"/>
            <a:ext cx="2507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1"/>
                </a:solidFill>
              </a:rPr>
              <a:t>MARS300</a:t>
            </a:r>
            <a:endParaRPr b="1" sz="3300">
              <a:solidFill>
                <a:schemeClr val="dk1"/>
              </a:solidFill>
            </a:endParaRPr>
          </a:p>
        </p:txBody>
      </p:sp>
      <p:cxnSp>
        <p:nvCxnSpPr>
          <p:cNvPr id="309" name="Google Shape;309;p33"/>
          <p:cNvCxnSpPr/>
          <p:nvPr/>
        </p:nvCxnSpPr>
        <p:spPr>
          <a:xfrm>
            <a:off x="9361875" y="4631600"/>
            <a:ext cx="1007700" cy="1129800"/>
          </a:xfrm>
          <a:prstGeom prst="straightConnector1">
            <a:avLst/>
          </a:prstGeom>
          <a:noFill/>
          <a:ln cap="flat" cmpd="sng" w="9525">
            <a:solidFill>
              <a:schemeClr val="dk2"/>
            </a:solidFill>
            <a:prstDash val="solid"/>
            <a:round/>
            <a:headEnd len="med" w="med" type="none"/>
            <a:tailEnd len="med" w="med" type="triangle"/>
          </a:ln>
        </p:spPr>
      </p:cxnSp>
      <p:sp>
        <p:nvSpPr>
          <p:cNvPr id="310" name="Google Shape;310;p33"/>
          <p:cNvSpPr txBox="1"/>
          <p:nvPr/>
        </p:nvSpPr>
        <p:spPr>
          <a:xfrm>
            <a:off x="9184675" y="4487625"/>
            <a:ext cx="322500" cy="1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
        <p:nvSpPr>
          <p:cNvPr id="311" name="Google Shape;311;p33"/>
          <p:cNvSpPr txBox="1"/>
          <p:nvPr/>
        </p:nvSpPr>
        <p:spPr>
          <a:xfrm>
            <a:off x="8376150" y="4249425"/>
            <a:ext cx="15951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Refined mesh</a:t>
            </a:r>
            <a:endParaRPr sz="1800">
              <a:solidFill>
                <a:schemeClr val="dk1"/>
              </a:solidFill>
            </a:endParaRPr>
          </a:p>
        </p:txBody>
      </p:sp>
      <p:pic>
        <p:nvPicPr>
          <p:cNvPr id="312" name="Google Shape;312;p33"/>
          <p:cNvPicPr preferRelativeResize="0"/>
          <p:nvPr/>
        </p:nvPicPr>
        <p:blipFill>
          <a:blip r:embed="rId5">
            <a:alphaModFix/>
          </a:blip>
          <a:stretch>
            <a:fillRect/>
          </a:stretch>
        </p:blipFill>
        <p:spPr>
          <a:xfrm>
            <a:off x="146600" y="2419075"/>
            <a:ext cx="6238383" cy="900000"/>
          </a:xfrm>
          <a:prstGeom prst="rect">
            <a:avLst/>
          </a:prstGeom>
          <a:noFill/>
          <a:ln>
            <a:noFill/>
          </a:ln>
        </p:spPr>
      </p:pic>
      <p:pic>
        <p:nvPicPr>
          <p:cNvPr id="313" name="Google Shape;313;p33"/>
          <p:cNvPicPr preferRelativeResize="0"/>
          <p:nvPr/>
        </p:nvPicPr>
        <p:blipFill rotWithShape="1">
          <a:blip r:embed="rId6">
            <a:alphaModFix/>
          </a:blip>
          <a:srcRect b="15146" l="30346" r="25563" t="0"/>
          <a:stretch/>
        </p:blipFill>
        <p:spPr>
          <a:xfrm>
            <a:off x="672825" y="3677425"/>
            <a:ext cx="2831774" cy="27443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4"/>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4.1.2. Fuselage and Support Geometry</a:t>
            </a:r>
            <a:endParaRPr/>
          </a:p>
        </p:txBody>
      </p:sp>
      <p:sp>
        <p:nvSpPr>
          <p:cNvPr id="320" name="Google Shape;320;p34"/>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15</a:t>
            </a:r>
            <a:endParaRPr/>
          </a:p>
        </p:txBody>
      </p:sp>
      <p:pic>
        <p:nvPicPr>
          <p:cNvPr id="321" name="Google Shape;321;p34"/>
          <p:cNvPicPr preferRelativeResize="0"/>
          <p:nvPr/>
        </p:nvPicPr>
        <p:blipFill rotWithShape="1">
          <a:blip r:embed="rId3">
            <a:alphaModFix/>
          </a:blip>
          <a:srcRect b="16394" l="15837" r="29832" t="0"/>
          <a:stretch/>
        </p:blipFill>
        <p:spPr>
          <a:xfrm>
            <a:off x="63575" y="1412875"/>
            <a:ext cx="5566150" cy="4509125"/>
          </a:xfrm>
          <a:prstGeom prst="rect">
            <a:avLst/>
          </a:prstGeom>
          <a:noFill/>
          <a:ln>
            <a:noFill/>
          </a:ln>
        </p:spPr>
      </p:pic>
      <p:pic>
        <p:nvPicPr>
          <p:cNvPr id="322" name="Google Shape;322;p34"/>
          <p:cNvPicPr preferRelativeResize="0"/>
          <p:nvPr/>
        </p:nvPicPr>
        <p:blipFill rotWithShape="1">
          <a:blip r:embed="rId4">
            <a:alphaModFix/>
          </a:blip>
          <a:srcRect b="16652" l="12841" r="17709" t="0"/>
          <a:stretch/>
        </p:blipFill>
        <p:spPr>
          <a:xfrm>
            <a:off x="5857850" y="1915900"/>
            <a:ext cx="6096000" cy="38509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4.1.2. Fuselage and Support Geometry</a:t>
            </a:r>
            <a:endParaRPr/>
          </a:p>
        </p:txBody>
      </p:sp>
      <p:sp>
        <p:nvSpPr>
          <p:cNvPr id="329" name="Google Shape;329;p35"/>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16</a:t>
            </a:r>
            <a:endParaRPr/>
          </a:p>
        </p:txBody>
      </p:sp>
      <p:pic>
        <p:nvPicPr>
          <p:cNvPr id="330" name="Google Shape;330;p35"/>
          <p:cNvPicPr preferRelativeResize="0"/>
          <p:nvPr/>
        </p:nvPicPr>
        <p:blipFill rotWithShape="1">
          <a:blip r:embed="rId3">
            <a:alphaModFix/>
          </a:blip>
          <a:srcRect b="17143" l="30466" r="39999" t="0"/>
          <a:stretch/>
        </p:blipFill>
        <p:spPr>
          <a:xfrm>
            <a:off x="434675" y="883200"/>
            <a:ext cx="3025600" cy="4468474"/>
          </a:xfrm>
          <a:prstGeom prst="rect">
            <a:avLst/>
          </a:prstGeom>
          <a:noFill/>
          <a:ln>
            <a:noFill/>
          </a:ln>
        </p:spPr>
      </p:pic>
      <p:pic>
        <p:nvPicPr>
          <p:cNvPr id="331" name="Google Shape;331;p35"/>
          <p:cNvPicPr preferRelativeResize="0"/>
          <p:nvPr/>
        </p:nvPicPr>
        <p:blipFill>
          <a:blip r:embed="rId4">
            <a:alphaModFix/>
          </a:blip>
          <a:stretch>
            <a:fillRect/>
          </a:stretch>
        </p:blipFill>
        <p:spPr>
          <a:xfrm>
            <a:off x="3303025" y="1239570"/>
            <a:ext cx="8748400" cy="806355"/>
          </a:xfrm>
          <a:prstGeom prst="rect">
            <a:avLst/>
          </a:prstGeom>
          <a:noFill/>
          <a:ln>
            <a:noFill/>
          </a:ln>
        </p:spPr>
      </p:pic>
      <p:sp>
        <p:nvSpPr>
          <p:cNvPr id="332" name="Google Shape;332;p35"/>
          <p:cNvSpPr txBox="1"/>
          <p:nvPr/>
        </p:nvSpPr>
        <p:spPr>
          <a:xfrm>
            <a:off x="348775" y="5351675"/>
            <a:ext cx="2857500" cy="5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No Refined Mesh</a:t>
            </a:r>
            <a:endParaRPr sz="1800">
              <a:solidFill>
                <a:schemeClr val="dk1"/>
              </a:solidFill>
            </a:endParaRPr>
          </a:p>
        </p:txBody>
      </p:sp>
      <p:pic>
        <p:nvPicPr>
          <p:cNvPr id="333" name="Google Shape;333;p35"/>
          <p:cNvPicPr preferRelativeResize="0"/>
          <p:nvPr/>
        </p:nvPicPr>
        <p:blipFill>
          <a:blip r:embed="rId5">
            <a:alphaModFix/>
          </a:blip>
          <a:stretch>
            <a:fillRect/>
          </a:stretch>
        </p:blipFill>
        <p:spPr>
          <a:xfrm>
            <a:off x="3968851" y="2341325"/>
            <a:ext cx="7966787" cy="2937237"/>
          </a:xfrm>
          <a:prstGeom prst="rect">
            <a:avLst/>
          </a:prstGeom>
          <a:noFill/>
          <a:ln>
            <a:noFill/>
          </a:ln>
        </p:spPr>
      </p:pic>
      <p:sp>
        <p:nvSpPr>
          <p:cNvPr id="334" name="Google Shape;334;p35"/>
          <p:cNvSpPr txBox="1"/>
          <p:nvPr/>
        </p:nvSpPr>
        <p:spPr>
          <a:xfrm>
            <a:off x="3968850" y="5511800"/>
            <a:ext cx="50007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No Plasticity, No Fracture model</a:t>
            </a:r>
            <a:endParaRPr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4.1.2. Fuselage and Support Geometry</a:t>
            </a:r>
            <a:endParaRPr/>
          </a:p>
        </p:txBody>
      </p:sp>
      <p:sp>
        <p:nvSpPr>
          <p:cNvPr id="341" name="Google Shape;341;p36"/>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17</a:t>
            </a:r>
            <a:endParaRPr/>
          </a:p>
        </p:txBody>
      </p:sp>
      <p:sp>
        <p:nvSpPr>
          <p:cNvPr id="342" name="Google Shape;342;p36"/>
          <p:cNvSpPr txBox="1"/>
          <p:nvPr/>
        </p:nvSpPr>
        <p:spPr>
          <a:xfrm>
            <a:off x="2207325" y="825925"/>
            <a:ext cx="3496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1"/>
                </a:solidFill>
              </a:rPr>
              <a:t>AA7020|TRIP780</a:t>
            </a:r>
            <a:endParaRPr b="1" sz="3300">
              <a:solidFill>
                <a:schemeClr val="dk1"/>
              </a:solidFill>
            </a:endParaRPr>
          </a:p>
        </p:txBody>
      </p:sp>
      <p:sp>
        <p:nvSpPr>
          <p:cNvPr id="343" name="Google Shape;343;p36"/>
          <p:cNvSpPr/>
          <p:nvPr/>
        </p:nvSpPr>
        <p:spPr>
          <a:xfrm>
            <a:off x="2908800" y="1671800"/>
            <a:ext cx="171825" cy="320110"/>
          </a:xfrm>
          <a:custGeom>
            <a:rect b="b" l="l" r="r" t="t"/>
            <a:pathLst>
              <a:path extrusionOk="0" h="14183" w="7509">
                <a:moveTo>
                  <a:pt x="0" y="14183"/>
                </a:moveTo>
                <a:cubicBezTo>
                  <a:pt x="0" y="8834"/>
                  <a:pt x="3726" y="3783"/>
                  <a:pt x="7509" y="0"/>
                </a:cubicBezTo>
              </a:path>
            </a:pathLst>
          </a:custGeom>
          <a:noFill/>
          <a:ln cap="flat" cmpd="sng" w="28575">
            <a:solidFill>
              <a:schemeClr val="dk2"/>
            </a:solidFill>
            <a:prstDash val="solid"/>
            <a:round/>
            <a:headEnd len="med" w="med" type="none"/>
            <a:tailEnd len="med" w="med" type="none"/>
          </a:ln>
        </p:spPr>
      </p:sp>
      <p:grpSp>
        <p:nvGrpSpPr>
          <p:cNvPr id="344" name="Google Shape;344;p36"/>
          <p:cNvGrpSpPr/>
          <p:nvPr/>
        </p:nvGrpSpPr>
        <p:grpSpPr>
          <a:xfrm>
            <a:off x="6744785" y="243815"/>
            <a:ext cx="4592809" cy="2338119"/>
            <a:chOff x="5872199" y="1940700"/>
            <a:chExt cx="5480025" cy="2976600"/>
          </a:xfrm>
        </p:grpSpPr>
        <p:pic>
          <p:nvPicPr>
            <p:cNvPr id="345" name="Google Shape;345;p36"/>
            <p:cNvPicPr preferRelativeResize="0"/>
            <p:nvPr/>
          </p:nvPicPr>
          <p:blipFill>
            <a:blip r:embed="rId3">
              <a:alphaModFix/>
            </a:blip>
            <a:stretch>
              <a:fillRect/>
            </a:stretch>
          </p:blipFill>
          <p:spPr>
            <a:xfrm>
              <a:off x="6360533" y="1940700"/>
              <a:ext cx="4991691" cy="2976600"/>
            </a:xfrm>
            <a:prstGeom prst="rect">
              <a:avLst/>
            </a:prstGeom>
            <a:noFill/>
            <a:ln>
              <a:noFill/>
            </a:ln>
          </p:spPr>
        </p:pic>
        <p:cxnSp>
          <p:nvCxnSpPr>
            <p:cNvPr id="346" name="Google Shape;346;p36"/>
            <p:cNvCxnSpPr/>
            <p:nvPr/>
          </p:nvCxnSpPr>
          <p:spPr>
            <a:xfrm flipH="1" rot="10800000">
              <a:off x="6531100" y="2141750"/>
              <a:ext cx="228300" cy="326100"/>
            </a:xfrm>
            <a:prstGeom prst="straightConnector1">
              <a:avLst/>
            </a:prstGeom>
            <a:noFill/>
            <a:ln cap="flat" cmpd="sng" w="9525">
              <a:solidFill>
                <a:srgbClr val="FF0000"/>
              </a:solidFill>
              <a:prstDash val="solid"/>
              <a:round/>
              <a:headEnd len="med" w="med" type="none"/>
              <a:tailEnd len="med" w="med" type="triangle"/>
            </a:ln>
          </p:spPr>
        </p:cxnSp>
        <p:cxnSp>
          <p:nvCxnSpPr>
            <p:cNvPr id="347" name="Google Shape;347;p36"/>
            <p:cNvCxnSpPr/>
            <p:nvPr/>
          </p:nvCxnSpPr>
          <p:spPr>
            <a:xfrm>
              <a:off x="6923075" y="2137550"/>
              <a:ext cx="46200" cy="2673000"/>
            </a:xfrm>
            <a:prstGeom prst="straightConnector1">
              <a:avLst/>
            </a:prstGeom>
            <a:noFill/>
            <a:ln cap="flat" cmpd="sng" w="9525">
              <a:solidFill>
                <a:srgbClr val="FF0000"/>
              </a:solidFill>
              <a:prstDash val="dash"/>
              <a:round/>
              <a:headEnd len="med" w="med" type="none"/>
              <a:tailEnd len="med" w="med" type="none"/>
            </a:ln>
          </p:spPr>
        </p:cxnSp>
        <p:sp>
          <p:nvSpPr>
            <p:cNvPr id="348" name="Google Shape;348;p36"/>
            <p:cNvSpPr/>
            <p:nvPr/>
          </p:nvSpPr>
          <p:spPr>
            <a:xfrm>
              <a:off x="6969275" y="3776575"/>
              <a:ext cx="488391" cy="159894"/>
            </a:xfrm>
            <a:custGeom>
              <a:rect b="b" l="l" r="r" t="t"/>
              <a:pathLst>
                <a:path extrusionOk="0" h="5416" w="20086">
                  <a:moveTo>
                    <a:pt x="0" y="3935"/>
                  </a:moveTo>
                  <a:cubicBezTo>
                    <a:pt x="6335" y="6467"/>
                    <a:pt x="17038" y="6104"/>
                    <a:pt x="20086" y="0"/>
                  </a:cubicBezTo>
                </a:path>
              </a:pathLst>
            </a:custGeom>
            <a:noFill/>
            <a:ln cap="flat" cmpd="sng" w="9525">
              <a:solidFill>
                <a:srgbClr val="FF0000"/>
              </a:solidFill>
              <a:prstDash val="solid"/>
              <a:round/>
              <a:headEnd len="med" w="med" type="stealth"/>
              <a:tailEnd len="med" w="med" type="stealth"/>
            </a:ln>
          </p:spPr>
        </p:sp>
        <p:sp>
          <p:nvSpPr>
            <p:cNvPr id="349" name="Google Shape;349;p36"/>
            <p:cNvSpPr txBox="1"/>
            <p:nvPr/>
          </p:nvSpPr>
          <p:spPr>
            <a:xfrm rot="-2863">
              <a:off x="5872198" y="2468443"/>
              <a:ext cx="1440900" cy="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Cap Radius</a:t>
              </a:r>
              <a:endParaRPr b="1" sz="1800">
                <a:solidFill>
                  <a:srgbClr val="FF0000"/>
                </a:solidFill>
              </a:endParaRPr>
            </a:p>
          </p:txBody>
        </p:sp>
        <p:sp>
          <p:nvSpPr>
            <p:cNvPr id="350" name="Google Shape;350;p36"/>
            <p:cNvSpPr txBox="1"/>
            <p:nvPr/>
          </p:nvSpPr>
          <p:spPr>
            <a:xfrm rot="-2828">
              <a:off x="6493025" y="3915869"/>
              <a:ext cx="1823401" cy="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Bend Angle/2</a:t>
              </a:r>
              <a:endParaRPr b="1" sz="1800">
                <a:solidFill>
                  <a:srgbClr val="FF0000"/>
                </a:solidFill>
              </a:endParaRPr>
            </a:p>
          </p:txBody>
        </p:sp>
      </p:grpSp>
      <p:grpSp>
        <p:nvGrpSpPr>
          <p:cNvPr id="351" name="Google Shape;351;p36"/>
          <p:cNvGrpSpPr/>
          <p:nvPr/>
        </p:nvGrpSpPr>
        <p:grpSpPr>
          <a:xfrm>
            <a:off x="63575" y="1311788"/>
            <a:ext cx="6035989" cy="4610212"/>
            <a:chOff x="63575" y="1311788"/>
            <a:chExt cx="6035989" cy="4610212"/>
          </a:xfrm>
        </p:grpSpPr>
        <p:grpSp>
          <p:nvGrpSpPr>
            <p:cNvPr id="352" name="Google Shape;352;p36"/>
            <p:cNvGrpSpPr/>
            <p:nvPr/>
          </p:nvGrpSpPr>
          <p:grpSpPr>
            <a:xfrm>
              <a:off x="63575" y="1311788"/>
              <a:ext cx="6035989" cy="4610212"/>
              <a:chOff x="63575" y="1311788"/>
              <a:chExt cx="6035989" cy="4610212"/>
            </a:xfrm>
          </p:grpSpPr>
          <p:pic>
            <p:nvPicPr>
              <p:cNvPr id="353" name="Google Shape;353;p36"/>
              <p:cNvPicPr preferRelativeResize="0"/>
              <p:nvPr/>
            </p:nvPicPr>
            <p:blipFill rotWithShape="1">
              <a:blip r:embed="rId4">
                <a:alphaModFix/>
              </a:blip>
              <a:srcRect b="16394" l="15837" r="29832" t="0"/>
              <a:stretch/>
            </p:blipFill>
            <p:spPr>
              <a:xfrm>
                <a:off x="63575" y="1412875"/>
                <a:ext cx="5566150" cy="4509125"/>
              </a:xfrm>
              <a:prstGeom prst="rect">
                <a:avLst/>
              </a:prstGeom>
              <a:noFill/>
              <a:ln>
                <a:noFill/>
              </a:ln>
            </p:spPr>
          </p:pic>
          <p:cxnSp>
            <p:nvCxnSpPr>
              <p:cNvPr id="354" name="Google Shape;354;p36"/>
              <p:cNvCxnSpPr>
                <a:stCxn id="355" idx="0"/>
              </p:cNvCxnSpPr>
              <p:nvPr/>
            </p:nvCxnSpPr>
            <p:spPr>
              <a:xfrm flipH="1" rot="10800000">
                <a:off x="910475" y="2658700"/>
                <a:ext cx="3722100" cy="2580900"/>
              </a:xfrm>
              <a:prstGeom prst="straightConnector1">
                <a:avLst/>
              </a:prstGeom>
              <a:noFill/>
              <a:ln cap="flat" cmpd="sng" w="28575">
                <a:solidFill>
                  <a:schemeClr val="dk2"/>
                </a:solidFill>
                <a:prstDash val="solid"/>
                <a:round/>
                <a:headEnd len="med" w="med" type="none"/>
                <a:tailEnd len="med" w="med" type="triangle"/>
              </a:ln>
            </p:spPr>
          </p:cxnSp>
          <p:sp>
            <p:nvSpPr>
              <p:cNvPr id="355" name="Google Shape;355;p36"/>
              <p:cNvSpPr txBox="1"/>
              <p:nvPr/>
            </p:nvSpPr>
            <p:spPr>
              <a:xfrm>
                <a:off x="112925" y="5239600"/>
                <a:ext cx="1595100" cy="59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Refined mesh</a:t>
                </a:r>
                <a:endParaRPr sz="1800">
                  <a:solidFill>
                    <a:schemeClr val="dk1"/>
                  </a:solidFill>
                </a:endParaRPr>
              </a:p>
            </p:txBody>
          </p:sp>
          <p:cxnSp>
            <p:nvCxnSpPr>
              <p:cNvPr id="356" name="Google Shape;356;p36"/>
              <p:cNvCxnSpPr/>
              <p:nvPr/>
            </p:nvCxnSpPr>
            <p:spPr>
              <a:xfrm flipH="1" rot="10800000">
                <a:off x="2889300" y="1982000"/>
                <a:ext cx="17400" cy="1575300"/>
              </a:xfrm>
              <a:prstGeom prst="straightConnector1">
                <a:avLst/>
              </a:prstGeom>
              <a:noFill/>
              <a:ln cap="flat" cmpd="sng" w="28575">
                <a:solidFill>
                  <a:srgbClr val="000000"/>
                </a:solidFill>
                <a:prstDash val="solid"/>
                <a:round/>
                <a:headEnd len="med" w="med" type="none"/>
                <a:tailEnd len="med" w="med" type="none"/>
              </a:ln>
            </p:spPr>
          </p:cxnSp>
          <p:sp>
            <p:nvSpPr>
              <p:cNvPr id="357" name="Google Shape;357;p36"/>
              <p:cNvSpPr/>
              <p:nvPr/>
            </p:nvSpPr>
            <p:spPr>
              <a:xfrm>
                <a:off x="2684325" y="3545175"/>
                <a:ext cx="201629" cy="368475"/>
              </a:xfrm>
              <a:custGeom>
                <a:rect b="b" l="l" r="r" t="t"/>
                <a:pathLst>
                  <a:path extrusionOk="0" h="14739" w="8343">
                    <a:moveTo>
                      <a:pt x="8343" y="0"/>
                    </a:moveTo>
                    <a:cubicBezTo>
                      <a:pt x="8343" y="5645"/>
                      <a:pt x="3992" y="10747"/>
                      <a:pt x="0" y="14739"/>
                    </a:cubicBezTo>
                  </a:path>
                </a:pathLst>
              </a:custGeom>
              <a:noFill/>
              <a:ln cap="flat" cmpd="sng" w="28575">
                <a:solidFill>
                  <a:schemeClr val="dk2"/>
                </a:solidFill>
                <a:prstDash val="solid"/>
                <a:round/>
                <a:headEnd len="med" w="med" type="none"/>
                <a:tailEnd len="med" w="med" type="none"/>
              </a:ln>
            </p:spPr>
          </p:sp>
          <p:cxnSp>
            <p:nvCxnSpPr>
              <p:cNvPr id="358" name="Google Shape;358;p36"/>
              <p:cNvCxnSpPr/>
              <p:nvPr/>
            </p:nvCxnSpPr>
            <p:spPr>
              <a:xfrm>
                <a:off x="2190675" y="3782200"/>
                <a:ext cx="500700" cy="159900"/>
              </a:xfrm>
              <a:prstGeom prst="straightConnector1">
                <a:avLst/>
              </a:prstGeom>
              <a:noFill/>
              <a:ln cap="flat" cmpd="sng" w="28575">
                <a:solidFill>
                  <a:schemeClr val="dk2"/>
                </a:solidFill>
                <a:prstDash val="solid"/>
                <a:round/>
                <a:headEnd len="med" w="med" type="none"/>
                <a:tailEnd len="med" w="med" type="none"/>
              </a:ln>
            </p:spPr>
          </p:cxnSp>
          <p:sp>
            <p:nvSpPr>
              <p:cNvPr id="359" name="Google Shape;359;p36"/>
              <p:cNvSpPr/>
              <p:nvPr/>
            </p:nvSpPr>
            <p:spPr>
              <a:xfrm>
                <a:off x="2190675" y="3413725"/>
                <a:ext cx="201629" cy="368475"/>
              </a:xfrm>
              <a:custGeom>
                <a:rect b="b" l="l" r="r" t="t"/>
                <a:pathLst>
                  <a:path extrusionOk="0" h="14739" w="8343">
                    <a:moveTo>
                      <a:pt x="8343" y="0"/>
                    </a:moveTo>
                    <a:cubicBezTo>
                      <a:pt x="8343" y="5645"/>
                      <a:pt x="3992" y="10747"/>
                      <a:pt x="0" y="14739"/>
                    </a:cubicBezTo>
                  </a:path>
                </a:pathLst>
              </a:custGeom>
              <a:noFill/>
              <a:ln cap="flat" cmpd="sng" w="28575">
                <a:solidFill>
                  <a:schemeClr val="dk2"/>
                </a:solidFill>
                <a:prstDash val="solid"/>
                <a:round/>
                <a:headEnd len="med" w="med" type="none"/>
                <a:tailEnd len="med" w="med" type="none"/>
              </a:ln>
            </p:spPr>
          </p:sp>
          <p:cxnSp>
            <p:nvCxnSpPr>
              <p:cNvPr id="360" name="Google Shape;360;p36"/>
              <p:cNvCxnSpPr/>
              <p:nvPr/>
            </p:nvCxnSpPr>
            <p:spPr>
              <a:xfrm flipH="1" rot="10800000">
                <a:off x="2392300" y="1838725"/>
                <a:ext cx="17400" cy="1575300"/>
              </a:xfrm>
              <a:prstGeom prst="straightConnector1">
                <a:avLst/>
              </a:prstGeom>
              <a:noFill/>
              <a:ln cap="flat" cmpd="sng" w="28575">
                <a:solidFill>
                  <a:srgbClr val="000000"/>
                </a:solidFill>
                <a:prstDash val="solid"/>
                <a:round/>
                <a:headEnd len="med" w="med" type="none"/>
                <a:tailEnd len="med" w="med" type="none"/>
              </a:ln>
            </p:spPr>
          </p:cxnSp>
          <p:sp>
            <p:nvSpPr>
              <p:cNvPr id="361" name="Google Shape;361;p36"/>
              <p:cNvSpPr/>
              <p:nvPr/>
            </p:nvSpPr>
            <p:spPr>
              <a:xfrm>
                <a:off x="2409700" y="1560001"/>
                <a:ext cx="201617" cy="320110"/>
              </a:xfrm>
              <a:custGeom>
                <a:rect b="b" l="l" r="r" t="t"/>
                <a:pathLst>
                  <a:path extrusionOk="0" h="14183" w="7509">
                    <a:moveTo>
                      <a:pt x="0" y="14183"/>
                    </a:moveTo>
                    <a:cubicBezTo>
                      <a:pt x="0" y="8834"/>
                      <a:pt x="3726" y="3783"/>
                      <a:pt x="7509" y="0"/>
                    </a:cubicBezTo>
                  </a:path>
                </a:pathLst>
              </a:custGeom>
              <a:noFill/>
              <a:ln cap="flat" cmpd="sng" w="28575">
                <a:solidFill>
                  <a:schemeClr val="dk2"/>
                </a:solidFill>
                <a:prstDash val="solid"/>
                <a:round/>
                <a:headEnd len="med" w="med" type="none"/>
                <a:tailEnd len="med" w="med" type="none"/>
              </a:ln>
            </p:spPr>
          </p:sp>
          <p:cxnSp>
            <p:nvCxnSpPr>
              <p:cNvPr id="362" name="Google Shape;362;p36"/>
              <p:cNvCxnSpPr/>
              <p:nvPr/>
            </p:nvCxnSpPr>
            <p:spPr>
              <a:xfrm>
                <a:off x="2595200" y="1566850"/>
                <a:ext cx="500700" cy="104400"/>
              </a:xfrm>
              <a:prstGeom prst="straightConnector1">
                <a:avLst/>
              </a:prstGeom>
              <a:noFill/>
              <a:ln cap="flat" cmpd="sng" w="28575">
                <a:solidFill>
                  <a:schemeClr val="dk2"/>
                </a:solidFill>
                <a:prstDash val="solid"/>
                <a:round/>
                <a:headEnd len="med" w="med" type="none"/>
                <a:tailEnd len="med" w="med" type="none"/>
              </a:ln>
            </p:spPr>
          </p:cxnSp>
          <p:cxnSp>
            <p:nvCxnSpPr>
              <p:cNvPr id="363" name="Google Shape;363;p36"/>
              <p:cNvCxnSpPr>
                <a:stCxn id="364" idx="2"/>
              </p:cNvCxnSpPr>
              <p:nvPr/>
            </p:nvCxnSpPr>
            <p:spPr>
              <a:xfrm>
                <a:off x="910475" y="2087100"/>
                <a:ext cx="1778400" cy="481800"/>
              </a:xfrm>
              <a:prstGeom prst="straightConnector1">
                <a:avLst/>
              </a:prstGeom>
              <a:noFill/>
              <a:ln cap="flat" cmpd="sng" w="28575">
                <a:solidFill>
                  <a:schemeClr val="dk2"/>
                </a:solidFill>
                <a:prstDash val="solid"/>
                <a:round/>
                <a:headEnd len="med" w="med" type="none"/>
                <a:tailEnd len="med" w="med" type="triangle"/>
              </a:ln>
            </p:spPr>
          </p:cxnSp>
          <p:sp>
            <p:nvSpPr>
              <p:cNvPr id="364" name="Google Shape;364;p36"/>
              <p:cNvSpPr txBox="1"/>
              <p:nvPr/>
            </p:nvSpPr>
            <p:spPr>
              <a:xfrm>
                <a:off x="324275" y="1353000"/>
                <a:ext cx="1172400" cy="73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Clamped region</a:t>
                </a:r>
                <a:endParaRPr sz="1800">
                  <a:solidFill>
                    <a:schemeClr val="dk1"/>
                  </a:solidFill>
                </a:endParaRPr>
              </a:p>
            </p:txBody>
          </p:sp>
          <p:cxnSp>
            <p:nvCxnSpPr>
              <p:cNvPr id="365" name="Google Shape;365;p36"/>
              <p:cNvCxnSpPr/>
              <p:nvPr/>
            </p:nvCxnSpPr>
            <p:spPr>
              <a:xfrm>
                <a:off x="2912500" y="2025125"/>
                <a:ext cx="2355600" cy="497100"/>
              </a:xfrm>
              <a:prstGeom prst="straightConnector1">
                <a:avLst/>
              </a:prstGeom>
              <a:noFill/>
              <a:ln cap="flat" cmpd="sng" w="28575">
                <a:solidFill>
                  <a:srgbClr val="FF0000"/>
                </a:solidFill>
                <a:prstDash val="solid"/>
                <a:round/>
                <a:headEnd len="med" w="med" type="triangle"/>
                <a:tailEnd len="med" w="med" type="triangle"/>
              </a:ln>
            </p:spPr>
          </p:cxnSp>
          <p:sp>
            <p:nvSpPr>
              <p:cNvPr id="366" name="Google Shape;366;p36"/>
              <p:cNvSpPr txBox="1"/>
              <p:nvPr/>
            </p:nvSpPr>
            <p:spPr>
              <a:xfrm rot="671640">
                <a:off x="3059097" y="1600911"/>
                <a:ext cx="3024235" cy="46185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Central Section Width</a:t>
                </a:r>
                <a:endParaRPr b="1" sz="1800">
                  <a:solidFill>
                    <a:srgbClr val="FF0000"/>
                  </a:solidFill>
                </a:endParaRPr>
              </a:p>
            </p:txBody>
          </p:sp>
        </p:grpSp>
        <p:sp>
          <p:nvSpPr>
            <p:cNvPr id="367" name="Google Shape;367;p36"/>
            <p:cNvSpPr/>
            <p:nvPr/>
          </p:nvSpPr>
          <p:spPr>
            <a:xfrm>
              <a:off x="2908800" y="1671801"/>
              <a:ext cx="201617" cy="320110"/>
            </a:xfrm>
            <a:custGeom>
              <a:rect b="b" l="l" r="r" t="t"/>
              <a:pathLst>
                <a:path extrusionOk="0" h="14183" w="7509">
                  <a:moveTo>
                    <a:pt x="0" y="14183"/>
                  </a:moveTo>
                  <a:cubicBezTo>
                    <a:pt x="0" y="8834"/>
                    <a:pt x="3726" y="3783"/>
                    <a:pt x="7509" y="0"/>
                  </a:cubicBezTo>
                </a:path>
              </a:pathLst>
            </a:custGeom>
            <a:noFill/>
            <a:ln cap="flat" cmpd="sng" w="28575">
              <a:solidFill>
                <a:schemeClr val="dk2"/>
              </a:solidFill>
              <a:prstDash val="solid"/>
              <a:round/>
              <a:headEnd len="med" w="med" type="none"/>
              <a:tailEnd len="med" w="med" type="none"/>
            </a:ln>
          </p:spPr>
        </p:sp>
      </p:grpSp>
      <p:pic>
        <p:nvPicPr>
          <p:cNvPr id="368" name="Google Shape;368;p36"/>
          <p:cNvPicPr preferRelativeResize="0"/>
          <p:nvPr/>
        </p:nvPicPr>
        <p:blipFill rotWithShape="1">
          <a:blip r:embed="rId5">
            <a:alphaModFix/>
          </a:blip>
          <a:srcRect b="0" l="13300" r="22477" t="0"/>
          <a:stretch/>
        </p:blipFill>
        <p:spPr>
          <a:xfrm>
            <a:off x="5903400" y="2655000"/>
            <a:ext cx="5360326" cy="4203000"/>
          </a:xfrm>
          <a:prstGeom prst="rect">
            <a:avLst/>
          </a:prstGeom>
          <a:noFill/>
          <a:ln>
            <a:noFill/>
          </a:ln>
        </p:spPr>
      </p:pic>
      <p:cxnSp>
        <p:nvCxnSpPr>
          <p:cNvPr id="369" name="Google Shape;369;p36"/>
          <p:cNvCxnSpPr>
            <a:endCxn id="370" idx="3"/>
          </p:cNvCxnSpPr>
          <p:nvPr/>
        </p:nvCxnSpPr>
        <p:spPr>
          <a:xfrm flipH="1">
            <a:off x="7421900" y="2974450"/>
            <a:ext cx="1949700" cy="65100"/>
          </a:xfrm>
          <a:prstGeom prst="straightConnector1">
            <a:avLst/>
          </a:prstGeom>
          <a:noFill/>
          <a:ln cap="flat" cmpd="sng" w="19050">
            <a:solidFill>
              <a:schemeClr val="dk2"/>
            </a:solidFill>
            <a:prstDash val="solid"/>
            <a:round/>
            <a:headEnd len="med" w="med" type="triangle"/>
            <a:tailEnd len="med" w="med" type="none"/>
          </a:ln>
        </p:spPr>
      </p:cxnSp>
      <p:cxnSp>
        <p:nvCxnSpPr>
          <p:cNvPr id="371" name="Google Shape;371;p36"/>
          <p:cNvCxnSpPr>
            <a:endCxn id="370" idx="2"/>
          </p:cNvCxnSpPr>
          <p:nvPr/>
        </p:nvCxnSpPr>
        <p:spPr>
          <a:xfrm rot="10800000">
            <a:off x="6404450" y="3385900"/>
            <a:ext cx="3684300" cy="1853700"/>
          </a:xfrm>
          <a:prstGeom prst="straightConnector1">
            <a:avLst/>
          </a:prstGeom>
          <a:noFill/>
          <a:ln cap="flat" cmpd="sng" w="19050">
            <a:solidFill>
              <a:schemeClr val="dk2"/>
            </a:solidFill>
            <a:prstDash val="solid"/>
            <a:round/>
            <a:headEnd len="med" w="med" type="triangle"/>
            <a:tailEnd len="med" w="med" type="none"/>
          </a:ln>
        </p:spPr>
      </p:cxnSp>
      <p:sp>
        <p:nvSpPr>
          <p:cNvPr id="370" name="Google Shape;370;p36"/>
          <p:cNvSpPr txBox="1"/>
          <p:nvPr/>
        </p:nvSpPr>
        <p:spPr>
          <a:xfrm>
            <a:off x="5387000" y="2693200"/>
            <a:ext cx="2034900" cy="69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2 FIXED DATUM PLANE</a:t>
            </a:r>
            <a:endParaRPr sz="1800">
              <a:solidFill>
                <a:schemeClr val="dk1"/>
              </a:solidFill>
            </a:endParaRPr>
          </a:p>
        </p:txBody>
      </p:sp>
      <p:sp>
        <p:nvSpPr>
          <p:cNvPr id="372" name="Google Shape;372;p36"/>
          <p:cNvSpPr txBox="1"/>
          <p:nvPr/>
        </p:nvSpPr>
        <p:spPr>
          <a:xfrm rot="-2562">
            <a:off x="8674134" y="1519078"/>
            <a:ext cx="120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Cap Radius</a:t>
            </a:r>
            <a:endParaRPr b="1" sz="1800">
              <a:solidFill>
                <a:srgbClr val="FF0000"/>
              </a:solidFill>
            </a:endParaRPr>
          </a:p>
        </p:txBody>
      </p:sp>
      <p:cxnSp>
        <p:nvCxnSpPr>
          <p:cNvPr id="373" name="Google Shape;373;p36"/>
          <p:cNvCxnSpPr/>
          <p:nvPr/>
        </p:nvCxnSpPr>
        <p:spPr>
          <a:xfrm flipH="1">
            <a:off x="8447260" y="2199916"/>
            <a:ext cx="191400" cy="256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Ein Bild, das Gebäude, Stadt, Schloss, Turm enthält.&#10;&#10;Automatisch generierte Beschreibung" id="152" name="Google Shape;152;p19"/>
          <p:cNvPicPr preferRelativeResize="0"/>
          <p:nvPr>
            <p:ph idx="2" type="pic"/>
          </p:nvPr>
        </p:nvPicPr>
        <p:blipFill rotWithShape="1">
          <a:blip r:embed="rId3">
            <a:alphaModFix/>
          </a:blip>
          <a:srcRect b="461" l="0" r="0" t="461"/>
          <a:stretch/>
        </p:blipFill>
        <p:spPr>
          <a:xfrm>
            <a:off x="731838" y="1016000"/>
            <a:ext cx="10728325" cy="5256000"/>
          </a:xfrm>
          <a:prstGeom prst="rect">
            <a:avLst/>
          </a:prstGeom>
          <a:noFill/>
          <a:ln>
            <a:noFill/>
          </a:ln>
        </p:spPr>
      </p:pic>
      <p:sp>
        <p:nvSpPr>
          <p:cNvPr id="153" name="Google Shape;153;p19"/>
          <p:cNvSpPr txBox="1"/>
          <p:nvPr>
            <p:ph type="ctrTitle"/>
          </p:nvPr>
        </p:nvSpPr>
        <p:spPr>
          <a:xfrm>
            <a:off x="0" y="2233550"/>
            <a:ext cx="5904000" cy="3378000"/>
          </a:xfrm>
          <a:prstGeom prst="rect">
            <a:avLst/>
          </a:prstGeom>
          <a:solidFill>
            <a:schemeClr val="accent1"/>
          </a:solidFill>
          <a:ln>
            <a:noFill/>
          </a:ln>
        </p:spPr>
        <p:txBody>
          <a:bodyPr anchorCtr="0" anchor="t" bIns="0" lIns="1080000" spcFirstLastPara="1" rIns="0" wrap="square" tIns="252000">
            <a:noAutofit/>
          </a:bodyPr>
          <a:lstStyle/>
          <a:p>
            <a:pPr indent="0" lvl="0" marL="0" rtl="0" algn="l">
              <a:lnSpc>
                <a:spcPct val="100000"/>
              </a:lnSpc>
              <a:spcBef>
                <a:spcPts val="0"/>
              </a:spcBef>
              <a:spcAft>
                <a:spcPts val="0"/>
              </a:spcAft>
              <a:buClr>
                <a:schemeClr val="lt1"/>
              </a:buClr>
              <a:buSzPts val="3600"/>
              <a:buFont typeface="Arial"/>
              <a:buNone/>
            </a:pPr>
            <a:r>
              <a:rPr lang="en" sz="3200"/>
              <a:t>Dynamic Behavior of Materials</a:t>
            </a:r>
            <a:br>
              <a:rPr lang="en"/>
            </a:br>
            <a:r>
              <a:rPr lang="en" sz="3200"/>
              <a:t>Group I: Fuselage Impact</a:t>
            </a:r>
            <a:endParaRPr sz="3200"/>
          </a:p>
        </p:txBody>
      </p:sp>
      <p:sp>
        <p:nvSpPr>
          <p:cNvPr id="154" name="Google Shape;154;p19"/>
          <p:cNvSpPr/>
          <p:nvPr>
            <p:ph idx="3" type="pic"/>
          </p:nvPr>
        </p:nvSpPr>
        <p:spPr>
          <a:xfrm>
            <a:off x="10200163" y="6489088"/>
            <a:ext cx="1260000" cy="180000"/>
          </a:xfrm>
          <a:prstGeom prst="rect">
            <a:avLst/>
          </a:prstGeom>
          <a:noFill/>
          <a:ln>
            <a:noFill/>
          </a:ln>
        </p:spPr>
      </p:sp>
      <p:sp>
        <p:nvSpPr>
          <p:cNvPr id="155" name="Google Shape;155;p19"/>
          <p:cNvSpPr txBox="1"/>
          <p:nvPr>
            <p:ph idx="1" type="body"/>
          </p:nvPr>
        </p:nvSpPr>
        <p:spPr>
          <a:xfrm>
            <a:off x="773726" y="3936700"/>
            <a:ext cx="5100600" cy="10080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t>Aris Dimitracopoulos</a:t>
            </a:r>
            <a:endParaRPr b="1"/>
          </a:p>
          <a:p>
            <a:pPr indent="-342900" lvl="0" marL="457200" rtl="0" algn="l">
              <a:lnSpc>
                <a:spcPct val="100000"/>
              </a:lnSpc>
              <a:spcBef>
                <a:spcPts val="0"/>
              </a:spcBef>
              <a:spcAft>
                <a:spcPts val="0"/>
              </a:spcAft>
              <a:buSzPts val="1800"/>
              <a:buChar char="●"/>
            </a:pPr>
            <a:r>
              <a:rPr b="1" lang="en"/>
              <a:t>Salvatore Palumbo</a:t>
            </a:r>
            <a:endParaRPr b="1"/>
          </a:p>
          <a:p>
            <a:pPr indent="-342900" lvl="0" marL="457200" rtl="0" algn="l">
              <a:lnSpc>
                <a:spcPct val="100000"/>
              </a:lnSpc>
              <a:spcBef>
                <a:spcPts val="0"/>
              </a:spcBef>
              <a:spcAft>
                <a:spcPts val="0"/>
              </a:spcAft>
              <a:buSzPts val="1800"/>
              <a:buChar char="●"/>
            </a:pPr>
            <a:r>
              <a:rPr b="1" lang="en"/>
              <a:t>Julien Purificato</a:t>
            </a:r>
            <a:endParaRPr b="1"/>
          </a:p>
          <a:p>
            <a:pPr indent="-342900" lvl="0" marL="457200" rtl="0" algn="l">
              <a:lnSpc>
                <a:spcPct val="100000"/>
              </a:lnSpc>
              <a:spcBef>
                <a:spcPts val="0"/>
              </a:spcBef>
              <a:spcAft>
                <a:spcPts val="0"/>
              </a:spcAft>
              <a:buSzPts val="1800"/>
              <a:buChar char="●"/>
            </a:pPr>
            <a:r>
              <a:rPr b="1" lang="en"/>
              <a:t>Jay Shah</a:t>
            </a:r>
            <a:endParaRPr b="1"/>
          </a:p>
          <a:p>
            <a:pPr indent="-342900" lvl="0" marL="457200" rtl="0" algn="l">
              <a:lnSpc>
                <a:spcPct val="100000"/>
              </a:lnSpc>
              <a:spcBef>
                <a:spcPts val="0"/>
              </a:spcBef>
              <a:spcAft>
                <a:spcPts val="0"/>
              </a:spcAft>
              <a:buSzPts val="1800"/>
              <a:buChar char="●"/>
            </a:pPr>
            <a:r>
              <a:rPr b="1" lang="en"/>
              <a:t>Manfredi Tambella</a:t>
            </a:r>
            <a:endParaRPr/>
          </a:p>
          <a:p>
            <a:pPr indent="0" lvl="0" marL="0" rtl="0" algn="l">
              <a:lnSpc>
                <a:spcPct val="100000"/>
              </a:lnSpc>
              <a:spcBef>
                <a:spcPts val="0"/>
              </a:spcBef>
              <a:spcAft>
                <a:spcPts val="0"/>
              </a:spcAft>
              <a:buClr>
                <a:schemeClr val="lt1"/>
              </a:buClr>
              <a:buSzPts val="1800"/>
              <a:buNone/>
            </a:pPr>
            <a:r>
              <a:rPr lang="en"/>
              <a:t>                                                  24.01.2024, Zürich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4.2. Boundary conditions (Main Python Script)</a:t>
            </a:r>
            <a:endParaRPr/>
          </a:p>
        </p:txBody>
      </p:sp>
      <p:sp>
        <p:nvSpPr>
          <p:cNvPr id="380" name="Google Shape;380;p37"/>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18</a:t>
            </a:r>
            <a:endParaRPr/>
          </a:p>
        </p:txBody>
      </p:sp>
      <p:sp>
        <p:nvSpPr>
          <p:cNvPr id="381" name="Google Shape;381;p37"/>
          <p:cNvSpPr txBox="1"/>
          <p:nvPr/>
        </p:nvSpPr>
        <p:spPr>
          <a:xfrm>
            <a:off x="160325" y="928875"/>
            <a:ext cx="5541300" cy="14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rPr>
              <a:t>Impactor:</a:t>
            </a:r>
            <a:endParaRPr b="1" sz="2200">
              <a:solidFill>
                <a:schemeClr val="dk1"/>
              </a:solidFill>
            </a:endParaRPr>
          </a:p>
          <a:p>
            <a:pPr indent="0" lvl="0" marL="0" rtl="0" algn="l">
              <a:spcBef>
                <a:spcPts val="0"/>
              </a:spcBef>
              <a:spcAft>
                <a:spcPts val="0"/>
              </a:spcAft>
              <a:buNone/>
            </a:pPr>
            <a:r>
              <a:rPr lang="en" sz="1800">
                <a:solidFill>
                  <a:schemeClr val="dk1"/>
                </a:solidFill>
              </a:rPr>
              <a:t>	</a:t>
            </a:r>
            <a:r>
              <a:rPr i="1" lang="en" sz="2000">
                <a:solidFill>
                  <a:schemeClr val="dk1"/>
                </a:solidFill>
              </a:rPr>
              <a:t>Symmetries</a:t>
            </a:r>
            <a:r>
              <a:rPr lang="en" sz="2000">
                <a:solidFill>
                  <a:schemeClr val="dk1"/>
                </a:solidFill>
              </a:rPr>
              <a:t>: </a:t>
            </a:r>
            <a:r>
              <a:rPr lang="en" sz="2000">
                <a:solidFill>
                  <a:srgbClr val="FF0000"/>
                </a:solidFill>
              </a:rPr>
              <a:t>ZMAX, XMAX</a:t>
            </a:r>
            <a:endParaRPr sz="2000">
              <a:solidFill>
                <a:srgbClr val="FF0000"/>
              </a:solidFill>
            </a:endParaRPr>
          </a:p>
          <a:p>
            <a:pPr indent="0" lvl="0" marL="0" rtl="0" algn="l">
              <a:spcBef>
                <a:spcPts val="0"/>
              </a:spcBef>
              <a:spcAft>
                <a:spcPts val="0"/>
              </a:spcAft>
              <a:buNone/>
            </a:pPr>
            <a:r>
              <a:rPr lang="en" sz="2000">
                <a:solidFill>
                  <a:schemeClr val="dk1"/>
                </a:solidFill>
              </a:rPr>
              <a:t>	</a:t>
            </a:r>
            <a:r>
              <a:rPr i="1" lang="en" sz="2000">
                <a:solidFill>
                  <a:schemeClr val="dk1"/>
                </a:solidFill>
              </a:rPr>
              <a:t>Predefined Field:</a:t>
            </a:r>
            <a:r>
              <a:rPr lang="en" sz="2000">
                <a:solidFill>
                  <a:schemeClr val="dk1"/>
                </a:solidFill>
              </a:rPr>
              <a:t> Velocity = </a:t>
            </a:r>
            <a:r>
              <a:rPr lang="en" sz="2000">
                <a:solidFill>
                  <a:srgbClr val="FF0000"/>
                </a:solidFill>
              </a:rPr>
              <a:t>10 m/s</a:t>
            </a:r>
            <a:endParaRPr sz="2000">
              <a:solidFill>
                <a:srgbClr val="FF0000"/>
              </a:solidFill>
            </a:endParaRPr>
          </a:p>
          <a:p>
            <a:pPr indent="0" lvl="0" marL="0" rtl="0" algn="l">
              <a:spcBef>
                <a:spcPts val="0"/>
              </a:spcBef>
              <a:spcAft>
                <a:spcPts val="0"/>
              </a:spcAft>
              <a:buNone/>
            </a:pPr>
            <a:r>
              <a:rPr lang="en" sz="2000">
                <a:solidFill>
                  <a:schemeClr val="dk1"/>
                </a:solidFill>
              </a:rPr>
              <a:t>	</a:t>
            </a:r>
            <a:r>
              <a:rPr i="1" lang="en" sz="2000">
                <a:solidFill>
                  <a:schemeClr val="dk1"/>
                </a:solidFill>
              </a:rPr>
              <a:t>Predefined Field:</a:t>
            </a:r>
            <a:r>
              <a:rPr lang="en" sz="2000">
                <a:solidFill>
                  <a:schemeClr val="dk1"/>
                </a:solidFill>
              </a:rPr>
              <a:t> Temperature = </a:t>
            </a:r>
            <a:r>
              <a:rPr lang="en" sz="2000">
                <a:solidFill>
                  <a:srgbClr val="FF0000"/>
                </a:solidFill>
              </a:rPr>
              <a:t>25°C</a:t>
            </a:r>
            <a:endParaRPr sz="2000">
              <a:solidFill>
                <a:srgbClr val="FF0000"/>
              </a:solidFill>
            </a:endParaRPr>
          </a:p>
        </p:txBody>
      </p:sp>
      <p:sp>
        <p:nvSpPr>
          <p:cNvPr id="382" name="Google Shape;382;p37"/>
          <p:cNvSpPr txBox="1"/>
          <p:nvPr/>
        </p:nvSpPr>
        <p:spPr>
          <a:xfrm>
            <a:off x="160325" y="2611500"/>
            <a:ext cx="5630400" cy="14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rPr>
              <a:t>Fuselage</a:t>
            </a:r>
            <a:r>
              <a:rPr b="1" lang="en" sz="2200">
                <a:solidFill>
                  <a:schemeClr val="dk1"/>
                </a:solidFill>
              </a:rPr>
              <a:t>:</a:t>
            </a:r>
            <a:endParaRPr b="1" sz="2200">
              <a:solidFill>
                <a:schemeClr val="dk1"/>
              </a:solidFill>
            </a:endParaRPr>
          </a:p>
          <a:p>
            <a:pPr indent="0" lvl="0" marL="0" rtl="0" algn="l">
              <a:spcBef>
                <a:spcPts val="0"/>
              </a:spcBef>
              <a:spcAft>
                <a:spcPts val="0"/>
              </a:spcAft>
              <a:buNone/>
            </a:pPr>
            <a:r>
              <a:rPr lang="en" sz="1800">
                <a:solidFill>
                  <a:schemeClr val="dk1"/>
                </a:solidFill>
              </a:rPr>
              <a:t>	</a:t>
            </a:r>
            <a:r>
              <a:rPr i="1" lang="en" sz="2000">
                <a:solidFill>
                  <a:schemeClr val="dk1"/>
                </a:solidFill>
              </a:rPr>
              <a:t>Symmetries:</a:t>
            </a:r>
            <a:r>
              <a:rPr lang="en" sz="2000">
                <a:solidFill>
                  <a:schemeClr val="dk1"/>
                </a:solidFill>
              </a:rPr>
              <a:t> </a:t>
            </a:r>
            <a:r>
              <a:rPr lang="en" sz="2000">
                <a:solidFill>
                  <a:srgbClr val="FF0000"/>
                </a:solidFill>
              </a:rPr>
              <a:t>ZMAX, XMAX</a:t>
            </a:r>
            <a:endParaRPr sz="2000">
              <a:solidFill>
                <a:srgbClr val="FF0000"/>
              </a:solidFill>
            </a:endParaRPr>
          </a:p>
          <a:p>
            <a:pPr indent="0" lvl="0" marL="457200" rtl="0" algn="l">
              <a:spcBef>
                <a:spcPts val="0"/>
              </a:spcBef>
              <a:spcAft>
                <a:spcPts val="0"/>
              </a:spcAft>
              <a:buNone/>
            </a:pPr>
            <a:r>
              <a:rPr i="1" lang="en" sz="2000">
                <a:solidFill>
                  <a:schemeClr val="dk1"/>
                </a:solidFill>
              </a:rPr>
              <a:t>DisplacementBC:</a:t>
            </a:r>
            <a:r>
              <a:rPr lang="en" sz="2000">
                <a:solidFill>
                  <a:schemeClr val="dk1"/>
                </a:solidFill>
              </a:rPr>
              <a:t> </a:t>
            </a:r>
            <a:r>
              <a:rPr lang="en" sz="2000">
                <a:solidFill>
                  <a:srgbClr val="FF0000"/>
                </a:solidFill>
              </a:rPr>
              <a:t>All displacements and</a:t>
            </a:r>
            <a:r>
              <a:rPr lang="en" sz="2000">
                <a:solidFill>
                  <a:srgbClr val="FF0000"/>
                </a:solidFill>
              </a:rPr>
              <a:t> </a:t>
            </a:r>
            <a:r>
              <a:rPr lang="en" sz="2000">
                <a:solidFill>
                  <a:srgbClr val="FF0000"/>
                </a:solidFill>
              </a:rPr>
              <a:t>Rotations are fixed </a:t>
            </a:r>
            <a:r>
              <a:rPr lang="en" sz="2000">
                <a:solidFill>
                  <a:srgbClr val="FF0000"/>
                </a:solidFill>
              </a:rPr>
              <a:t>except</a:t>
            </a:r>
            <a:r>
              <a:rPr lang="en" sz="2000">
                <a:solidFill>
                  <a:srgbClr val="FF0000"/>
                </a:solidFill>
              </a:rPr>
              <a:t> u3 (width direction)</a:t>
            </a:r>
            <a:endParaRPr sz="2000">
              <a:solidFill>
                <a:srgbClr val="FF0000"/>
              </a:solidFill>
            </a:endParaRPr>
          </a:p>
          <a:p>
            <a:pPr indent="0" lvl="0" marL="0" rtl="0" algn="l">
              <a:spcBef>
                <a:spcPts val="0"/>
              </a:spcBef>
              <a:spcAft>
                <a:spcPts val="0"/>
              </a:spcAft>
              <a:buNone/>
            </a:pPr>
            <a:r>
              <a:rPr lang="en" sz="2000">
                <a:solidFill>
                  <a:schemeClr val="dk1"/>
                </a:solidFill>
              </a:rPr>
              <a:t>	</a:t>
            </a:r>
            <a:r>
              <a:rPr i="1" lang="en" sz="2000">
                <a:solidFill>
                  <a:schemeClr val="dk1"/>
                </a:solidFill>
              </a:rPr>
              <a:t>Predefined Field:</a:t>
            </a:r>
            <a:r>
              <a:rPr lang="en" sz="2000">
                <a:solidFill>
                  <a:schemeClr val="dk1"/>
                </a:solidFill>
              </a:rPr>
              <a:t> Temperature = </a:t>
            </a:r>
            <a:r>
              <a:rPr lang="en" sz="2000">
                <a:solidFill>
                  <a:srgbClr val="FF0000"/>
                </a:solidFill>
              </a:rPr>
              <a:t>25°C</a:t>
            </a:r>
            <a:endParaRPr sz="2000">
              <a:solidFill>
                <a:srgbClr val="FF0000"/>
              </a:solidFill>
            </a:endParaRPr>
          </a:p>
        </p:txBody>
      </p:sp>
      <p:sp>
        <p:nvSpPr>
          <p:cNvPr id="383" name="Google Shape;383;p37"/>
          <p:cNvSpPr txBox="1"/>
          <p:nvPr/>
        </p:nvSpPr>
        <p:spPr>
          <a:xfrm>
            <a:off x="160325" y="4818000"/>
            <a:ext cx="4649700" cy="14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rPr>
              <a:t>Rigid Support</a:t>
            </a:r>
            <a:r>
              <a:rPr b="1" lang="en" sz="2200">
                <a:solidFill>
                  <a:schemeClr val="dk1"/>
                </a:solidFill>
              </a:rPr>
              <a:t>:</a:t>
            </a:r>
            <a:endParaRPr b="1" sz="2200">
              <a:solidFill>
                <a:schemeClr val="dk1"/>
              </a:solidFill>
            </a:endParaRPr>
          </a:p>
          <a:p>
            <a:pPr indent="0" lvl="0" marL="0" rtl="0" algn="l">
              <a:spcBef>
                <a:spcPts val="0"/>
              </a:spcBef>
              <a:spcAft>
                <a:spcPts val="0"/>
              </a:spcAft>
              <a:buNone/>
            </a:pPr>
            <a:r>
              <a:rPr lang="en" sz="1800">
                <a:solidFill>
                  <a:schemeClr val="dk1"/>
                </a:solidFill>
              </a:rPr>
              <a:t>	</a:t>
            </a:r>
            <a:r>
              <a:rPr i="1" lang="en" sz="2000">
                <a:solidFill>
                  <a:schemeClr val="dk1"/>
                </a:solidFill>
              </a:rPr>
              <a:t>Symmetries:</a:t>
            </a:r>
            <a:r>
              <a:rPr lang="en" sz="2000">
                <a:solidFill>
                  <a:schemeClr val="dk1"/>
                </a:solidFill>
              </a:rPr>
              <a:t> </a:t>
            </a:r>
            <a:r>
              <a:rPr lang="en" sz="2000">
                <a:solidFill>
                  <a:srgbClr val="FF0000"/>
                </a:solidFill>
              </a:rPr>
              <a:t>XMIN</a:t>
            </a:r>
            <a:endParaRPr sz="2000">
              <a:solidFill>
                <a:srgbClr val="FF0000"/>
              </a:solidFill>
            </a:endParaRPr>
          </a:p>
          <a:p>
            <a:pPr indent="0" lvl="0" marL="0" rtl="0" algn="l">
              <a:spcBef>
                <a:spcPts val="0"/>
              </a:spcBef>
              <a:spcAft>
                <a:spcPts val="0"/>
              </a:spcAft>
              <a:buNone/>
            </a:pPr>
            <a:r>
              <a:rPr lang="en" sz="2000">
                <a:solidFill>
                  <a:schemeClr val="dk1"/>
                </a:solidFill>
              </a:rPr>
              <a:t>	</a:t>
            </a:r>
            <a:r>
              <a:rPr i="1" lang="en" sz="2000">
                <a:solidFill>
                  <a:schemeClr val="dk1"/>
                </a:solidFill>
              </a:rPr>
              <a:t>Encastre</a:t>
            </a:r>
            <a:r>
              <a:rPr i="1" lang="en" sz="2000">
                <a:solidFill>
                  <a:schemeClr val="dk1"/>
                </a:solidFill>
              </a:rPr>
              <a:t>:</a:t>
            </a:r>
            <a:r>
              <a:rPr lang="en" sz="2000">
                <a:solidFill>
                  <a:schemeClr val="dk1"/>
                </a:solidFill>
              </a:rPr>
              <a:t> </a:t>
            </a:r>
            <a:r>
              <a:rPr lang="en" sz="2000">
                <a:solidFill>
                  <a:srgbClr val="FF0000"/>
                </a:solidFill>
              </a:rPr>
              <a:t>YMIN</a:t>
            </a:r>
            <a:endParaRPr sz="2000">
              <a:solidFill>
                <a:srgbClr val="FF0000"/>
              </a:solidFill>
            </a:endParaRPr>
          </a:p>
        </p:txBody>
      </p:sp>
      <p:grpSp>
        <p:nvGrpSpPr>
          <p:cNvPr id="384" name="Google Shape;384;p37"/>
          <p:cNvGrpSpPr/>
          <p:nvPr/>
        </p:nvGrpSpPr>
        <p:grpSpPr>
          <a:xfrm>
            <a:off x="5235400" y="928863"/>
            <a:ext cx="6851650" cy="5593575"/>
            <a:chOff x="5235400" y="928863"/>
            <a:chExt cx="6851650" cy="5593575"/>
          </a:xfrm>
        </p:grpSpPr>
        <p:pic>
          <p:nvPicPr>
            <p:cNvPr id="385" name="Google Shape;385;p37"/>
            <p:cNvPicPr preferRelativeResize="0"/>
            <p:nvPr/>
          </p:nvPicPr>
          <p:blipFill rotWithShape="1">
            <a:blip r:embed="rId3">
              <a:alphaModFix/>
            </a:blip>
            <a:srcRect b="11268" l="16389" r="15262" t="0"/>
            <a:stretch/>
          </p:blipFill>
          <p:spPr>
            <a:xfrm>
              <a:off x="5235400" y="1352376"/>
              <a:ext cx="6758101" cy="4402250"/>
            </a:xfrm>
            <a:prstGeom prst="rect">
              <a:avLst/>
            </a:prstGeom>
            <a:noFill/>
            <a:ln>
              <a:noFill/>
            </a:ln>
          </p:spPr>
        </p:pic>
        <p:cxnSp>
          <p:nvCxnSpPr>
            <p:cNvPr id="386" name="Google Shape;386;p37"/>
            <p:cNvCxnSpPr>
              <a:endCxn id="387" idx="2"/>
            </p:cNvCxnSpPr>
            <p:nvPr/>
          </p:nvCxnSpPr>
          <p:spPr>
            <a:xfrm rot="10800000">
              <a:off x="5934975" y="1865763"/>
              <a:ext cx="1514400" cy="456600"/>
            </a:xfrm>
            <a:prstGeom prst="straightConnector1">
              <a:avLst/>
            </a:prstGeom>
            <a:noFill/>
            <a:ln cap="flat" cmpd="sng" w="28575">
              <a:solidFill>
                <a:srgbClr val="FF0000"/>
              </a:solidFill>
              <a:prstDash val="solid"/>
              <a:round/>
              <a:headEnd len="med" w="med" type="triangle"/>
              <a:tailEnd len="med" w="med" type="none"/>
            </a:ln>
          </p:spPr>
        </p:cxnSp>
        <p:sp>
          <p:nvSpPr>
            <p:cNvPr id="387" name="Google Shape;387;p37"/>
            <p:cNvSpPr txBox="1"/>
            <p:nvPr/>
          </p:nvSpPr>
          <p:spPr>
            <a:xfrm>
              <a:off x="5364825" y="1436463"/>
              <a:ext cx="1140300" cy="429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ZMAX</a:t>
              </a:r>
              <a:endParaRPr sz="1800">
                <a:solidFill>
                  <a:srgbClr val="FF0000"/>
                </a:solidFill>
              </a:endParaRPr>
            </a:p>
          </p:txBody>
        </p:sp>
        <p:cxnSp>
          <p:nvCxnSpPr>
            <p:cNvPr id="388" name="Google Shape;388;p37"/>
            <p:cNvCxnSpPr>
              <a:endCxn id="389" idx="2"/>
            </p:cNvCxnSpPr>
            <p:nvPr/>
          </p:nvCxnSpPr>
          <p:spPr>
            <a:xfrm flipH="1" rot="10800000">
              <a:off x="8857975" y="1358163"/>
              <a:ext cx="1119900" cy="532200"/>
            </a:xfrm>
            <a:prstGeom prst="straightConnector1">
              <a:avLst/>
            </a:prstGeom>
            <a:noFill/>
            <a:ln cap="flat" cmpd="sng" w="28575">
              <a:solidFill>
                <a:srgbClr val="FF0000"/>
              </a:solidFill>
              <a:prstDash val="solid"/>
              <a:round/>
              <a:headEnd len="med" w="med" type="triangle"/>
              <a:tailEnd len="med" w="med" type="none"/>
            </a:ln>
          </p:spPr>
        </p:cxnSp>
        <p:sp>
          <p:nvSpPr>
            <p:cNvPr id="389" name="Google Shape;389;p37"/>
            <p:cNvSpPr txBox="1"/>
            <p:nvPr/>
          </p:nvSpPr>
          <p:spPr>
            <a:xfrm>
              <a:off x="9407725" y="928863"/>
              <a:ext cx="1140300" cy="429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X</a:t>
              </a:r>
              <a:r>
                <a:rPr lang="en" sz="1800">
                  <a:solidFill>
                    <a:srgbClr val="FF0000"/>
                  </a:solidFill>
                </a:rPr>
                <a:t>MAX</a:t>
              </a:r>
              <a:endParaRPr sz="1800">
                <a:solidFill>
                  <a:srgbClr val="FF0000"/>
                </a:solidFill>
              </a:endParaRPr>
            </a:p>
          </p:txBody>
        </p:sp>
        <p:cxnSp>
          <p:nvCxnSpPr>
            <p:cNvPr id="390" name="Google Shape;390;p37"/>
            <p:cNvCxnSpPr>
              <a:endCxn id="391" idx="2"/>
            </p:cNvCxnSpPr>
            <p:nvPr/>
          </p:nvCxnSpPr>
          <p:spPr>
            <a:xfrm flipH="1" rot="10800000">
              <a:off x="9475125" y="2308713"/>
              <a:ext cx="789300" cy="748800"/>
            </a:xfrm>
            <a:prstGeom prst="straightConnector1">
              <a:avLst/>
            </a:prstGeom>
            <a:noFill/>
            <a:ln cap="flat" cmpd="sng" w="28575">
              <a:solidFill>
                <a:srgbClr val="FF0000"/>
              </a:solidFill>
              <a:prstDash val="solid"/>
              <a:round/>
              <a:headEnd len="med" w="med" type="triangle"/>
              <a:tailEnd len="med" w="med" type="none"/>
            </a:ln>
          </p:spPr>
        </p:cxnSp>
        <p:sp>
          <p:nvSpPr>
            <p:cNvPr id="391" name="Google Shape;391;p37"/>
            <p:cNvSpPr txBox="1"/>
            <p:nvPr/>
          </p:nvSpPr>
          <p:spPr>
            <a:xfrm>
              <a:off x="9694275" y="1879413"/>
              <a:ext cx="1140300" cy="429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XMAX</a:t>
              </a:r>
              <a:endParaRPr sz="1800">
                <a:solidFill>
                  <a:srgbClr val="FF0000"/>
                </a:solidFill>
              </a:endParaRPr>
            </a:p>
          </p:txBody>
        </p:sp>
        <p:cxnSp>
          <p:nvCxnSpPr>
            <p:cNvPr id="392" name="Google Shape;392;p37"/>
            <p:cNvCxnSpPr>
              <a:endCxn id="393" idx="2"/>
            </p:cNvCxnSpPr>
            <p:nvPr/>
          </p:nvCxnSpPr>
          <p:spPr>
            <a:xfrm rot="10800000">
              <a:off x="6692175" y="3965613"/>
              <a:ext cx="1514400" cy="456600"/>
            </a:xfrm>
            <a:prstGeom prst="straightConnector1">
              <a:avLst/>
            </a:prstGeom>
            <a:noFill/>
            <a:ln cap="flat" cmpd="sng" w="28575">
              <a:solidFill>
                <a:srgbClr val="FF0000"/>
              </a:solidFill>
              <a:prstDash val="solid"/>
              <a:round/>
              <a:headEnd len="med" w="med" type="triangle"/>
              <a:tailEnd len="med" w="med" type="none"/>
            </a:ln>
          </p:spPr>
        </p:cxnSp>
        <p:sp>
          <p:nvSpPr>
            <p:cNvPr id="393" name="Google Shape;393;p37"/>
            <p:cNvSpPr txBox="1"/>
            <p:nvPr/>
          </p:nvSpPr>
          <p:spPr>
            <a:xfrm>
              <a:off x="6122025" y="3536313"/>
              <a:ext cx="1140300" cy="429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ZMAX</a:t>
              </a:r>
              <a:endParaRPr sz="1800">
                <a:solidFill>
                  <a:srgbClr val="FF0000"/>
                </a:solidFill>
              </a:endParaRPr>
            </a:p>
          </p:txBody>
        </p:sp>
        <p:cxnSp>
          <p:nvCxnSpPr>
            <p:cNvPr id="394" name="Google Shape;394;p37"/>
            <p:cNvCxnSpPr>
              <a:endCxn id="395" idx="0"/>
            </p:cNvCxnSpPr>
            <p:nvPr/>
          </p:nvCxnSpPr>
          <p:spPr>
            <a:xfrm>
              <a:off x="11044700" y="3834288"/>
              <a:ext cx="472200" cy="1283700"/>
            </a:xfrm>
            <a:prstGeom prst="straightConnector1">
              <a:avLst/>
            </a:prstGeom>
            <a:noFill/>
            <a:ln cap="flat" cmpd="sng" w="28575">
              <a:solidFill>
                <a:srgbClr val="FF0000"/>
              </a:solidFill>
              <a:prstDash val="solid"/>
              <a:round/>
              <a:headEnd len="med" w="med" type="triangle"/>
              <a:tailEnd len="med" w="med" type="none"/>
            </a:ln>
          </p:spPr>
        </p:cxnSp>
        <p:sp>
          <p:nvSpPr>
            <p:cNvPr id="395" name="Google Shape;395;p37"/>
            <p:cNvSpPr txBox="1"/>
            <p:nvPr/>
          </p:nvSpPr>
          <p:spPr>
            <a:xfrm>
              <a:off x="10946750" y="5117988"/>
              <a:ext cx="1140300" cy="429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XMIN</a:t>
              </a:r>
              <a:endParaRPr sz="1800">
                <a:solidFill>
                  <a:srgbClr val="FF0000"/>
                </a:solidFill>
              </a:endParaRPr>
            </a:p>
          </p:txBody>
        </p:sp>
        <p:cxnSp>
          <p:nvCxnSpPr>
            <p:cNvPr id="396" name="Google Shape;396;p37"/>
            <p:cNvCxnSpPr>
              <a:endCxn id="397" idx="0"/>
            </p:cNvCxnSpPr>
            <p:nvPr/>
          </p:nvCxnSpPr>
          <p:spPr>
            <a:xfrm flipH="1">
              <a:off x="10210000" y="5283138"/>
              <a:ext cx="2700" cy="810000"/>
            </a:xfrm>
            <a:prstGeom prst="straightConnector1">
              <a:avLst/>
            </a:prstGeom>
            <a:noFill/>
            <a:ln cap="flat" cmpd="sng" w="28575">
              <a:solidFill>
                <a:srgbClr val="FF0000"/>
              </a:solidFill>
              <a:prstDash val="solid"/>
              <a:round/>
              <a:headEnd len="med" w="med" type="triangle"/>
              <a:tailEnd len="med" w="med" type="none"/>
            </a:ln>
          </p:spPr>
        </p:cxnSp>
        <p:sp>
          <p:nvSpPr>
            <p:cNvPr id="397" name="Google Shape;397;p37"/>
            <p:cNvSpPr txBox="1"/>
            <p:nvPr/>
          </p:nvSpPr>
          <p:spPr>
            <a:xfrm>
              <a:off x="9639850" y="6093138"/>
              <a:ext cx="1140300" cy="429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Y</a:t>
              </a:r>
              <a:r>
                <a:rPr lang="en" sz="1800">
                  <a:solidFill>
                    <a:srgbClr val="FF0000"/>
                  </a:solidFill>
                </a:rPr>
                <a:t>MIN</a:t>
              </a:r>
              <a:endParaRPr sz="1800">
                <a:solidFill>
                  <a:srgbClr val="FF0000"/>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8"/>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4.2.1. Clamping </a:t>
            </a:r>
            <a:r>
              <a:rPr lang="en"/>
              <a:t>Simplification</a:t>
            </a:r>
            <a:endParaRPr/>
          </a:p>
          <a:p>
            <a:pPr indent="0" lvl="0" marL="0" rtl="0" algn="l">
              <a:spcBef>
                <a:spcPts val="0"/>
              </a:spcBef>
              <a:spcAft>
                <a:spcPts val="0"/>
              </a:spcAft>
              <a:buNone/>
            </a:pPr>
            <a:r>
              <a:rPr lang="en"/>
              <a:t>	</a:t>
            </a:r>
            <a:r>
              <a:rPr i="1" lang="en" sz="1900"/>
              <a:t>Clamping is a Displacement BC</a:t>
            </a:r>
            <a:endParaRPr i="1" sz="1900"/>
          </a:p>
        </p:txBody>
      </p:sp>
      <p:sp>
        <p:nvSpPr>
          <p:cNvPr id="404" name="Google Shape;404;p38"/>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19</a:t>
            </a:r>
            <a:endParaRPr/>
          </a:p>
        </p:txBody>
      </p:sp>
      <p:pic>
        <p:nvPicPr>
          <p:cNvPr id="405" name="Google Shape;405;p38"/>
          <p:cNvPicPr preferRelativeResize="0"/>
          <p:nvPr/>
        </p:nvPicPr>
        <p:blipFill rotWithShape="1">
          <a:blip r:embed="rId3">
            <a:alphaModFix/>
          </a:blip>
          <a:srcRect b="0" l="13700" r="31934" t="0"/>
          <a:stretch/>
        </p:blipFill>
        <p:spPr>
          <a:xfrm>
            <a:off x="253050" y="1018200"/>
            <a:ext cx="5842951" cy="5392850"/>
          </a:xfrm>
          <a:prstGeom prst="rect">
            <a:avLst/>
          </a:prstGeom>
          <a:noFill/>
          <a:ln>
            <a:noFill/>
          </a:ln>
        </p:spPr>
      </p:pic>
      <p:cxnSp>
        <p:nvCxnSpPr>
          <p:cNvPr id="406" name="Google Shape;406;p38"/>
          <p:cNvCxnSpPr>
            <a:endCxn id="407" idx="1"/>
          </p:cNvCxnSpPr>
          <p:nvPr/>
        </p:nvCxnSpPr>
        <p:spPr>
          <a:xfrm flipH="1" rot="10800000">
            <a:off x="2676500" y="644325"/>
            <a:ext cx="4094400" cy="1187100"/>
          </a:xfrm>
          <a:prstGeom prst="straightConnector1">
            <a:avLst/>
          </a:prstGeom>
          <a:noFill/>
          <a:ln cap="flat" cmpd="sng" w="28575">
            <a:solidFill>
              <a:srgbClr val="FF0000"/>
            </a:solidFill>
            <a:prstDash val="solid"/>
            <a:round/>
            <a:headEnd len="med" w="med" type="triangle"/>
            <a:tailEnd len="med" w="med" type="none"/>
          </a:ln>
        </p:spPr>
      </p:cxnSp>
      <p:sp>
        <p:nvSpPr>
          <p:cNvPr id="407" name="Google Shape;407;p38"/>
          <p:cNvSpPr txBox="1"/>
          <p:nvPr/>
        </p:nvSpPr>
        <p:spPr>
          <a:xfrm>
            <a:off x="6770900" y="395475"/>
            <a:ext cx="2814900" cy="4977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Moving DATUM PLANE</a:t>
            </a:r>
            <a:endParaRPr sz="18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4.2.1. Clamping Simplification</a:t>
            </a:r>
            <a:endParaRPr/>
          </a:p>
          <a:p>
            <a:pPr indent="0" lvl="0" marL="0" rtl="0" algn="l">
              <a:spcBef>
                <a:spcPts val="0"/>
              </a:spcBef>
              <a:spcAft>
                <a:spcPts val="0"/>
              </a:spcAft>
              <a:buNone/>
            </a:pPr>
            <a:r>
              <a:rPr lang="en"/>
              <a:t>	</a:t>
            </a:r>
            <a:r>
              <a:rPr i="1" lang="en" sz="1900"/>
              <a:t>Clamping is a Displacement BC</a:t>
            </a:r>
            <a:endParaRPr i="1" sz="1900"/>
          </a:p>
        </p:txBody>
      </p:sp>
      <p:sp>
        <p:nvSpPr>
          <p:cNvPr id="414" name="Google Shape;414;p39"/>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20</a:t>
            </a:r>
            <a:endParaRPr/>
          </a:p>
        </p:txBody>
      </p:sp>
      <p:cxnSp>
        <p:nvCxnSpPr>
          <p:cNvPr id="415" name="Google Shape;415;p39"/>
          <p:cNvCxnSpPr>
            <a:endCxn id="416" idx="1"/>
          </p:cNvCxnSpPr>
          <p:nvPr/>
        </p:nvCxnSpPr>
        <p:spPr>
          <a:xfrm flipH="1" rot="10800000">
            <a:off x="2676500" y="644325"/>
            <a:ext cx="4094400" cy="1187100"/>
          </a:xfrm>
          <a:prstGeom prst="straightConnector1">
            <a:avLst/>
          </a:prstGeom>
          <a:noFill/>
          <a:ln cap="flat" cmpd="sng" w="28575">
            <a:solidFill>
              <a:srgbClr val="FF0000"/>
            </a:solidFill>
            <a:prstDash val="solid"/>
            <a:round/>
            <a:headEnd len="med" w="med" type="triangle"/>
            <a:tailEnd len="med" w="med" type="none"/>
          </a:ln>
        </p:spPr>
      </p:cxnSp>
      <p:sp>
        <p:nvSpPr>
          <p:cNvPr id="416" name="Google Shape;416;p39"/>
          <p:cNvSpPr txBox="1"/>
          <p:nvPr/>
        </p:nvSpPr>
        <p:spPr>
          <a:xfrm>
            <a:off x="6770900" y="395475"/>
            <a:ext cx="2814900" cy="4977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Moving DATUM PLANE</a:t>
            </a:r>
            <a:endParaRPr sz="1800">
              <a:solidFill>
                <a:srgbClr val="FF0000"/>
              </a:solidFill>
            </a:endParaRPr>
          </a:p>
        </p:txBody>
      </p:sp>
      <p:pic>
        <p:nvPicPr>
          <p:cNvPr id="417" name="Google Shape;417;p39"/>
          <p:cNvPicPr preferRelativeResize="0"/>
          <p:nvPr/>
        </p:nvPicPr>
        <p:blipFill>
          <a:blip r:embed="rId3">
            <a:alphaModFix/>
          </a:blip>
          <a:stretch>
            <a:fillRect/>
          </a:stretch>
        </p:blipFill>
        <p:spPr>
          <a:xfrm>
            <a:off x="95038" y="1831425"/>
            <a:ext cx="12001927" cy="1187100"/>
          </a:xfrm>
          <a:prstGeom prst="rect">
            <a:avLst/>
          </a:prstGeom>
          <a:noFill/>
          <a:ln>
            <a:noFill/>
          </a:ln>
        </p:spPr>
      </p:pic>
      <p:sp>
        <p:nvSpPr>
          <p:cNvPr id="418" name="Google Shape;418;p39"/>
          <p:cNvSpPr txBox="1"/>
          <p:nvPr/>
        </p:nvSpPr>
        <p:spPr>
          <a:xfrm>
            <a:off x="95050" y="3092725"/>
            <a:ext cx="11893200" cy="20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Due to the presence of the FIXED DATUM PLANE, new edges and faces are created when the datum plane moves (due to the changing of the CENTRAL SECTION WIDTH). So the faces PICKED for the creation of the CLAMP SET change according to the value of the CENTRAL SECTION WIDTH.</a:t>
            </a:r>
            <a:endParaRPr sz="1800">
              <a:solidFill>
                <a:schemeClr val="dk1"/>
              </a:solidFill>
            </a:endParaRPr>
          </a:p>
        </p:txBody>
      </p:sp>
      <p:sp>
        <p:nvSpPr>
          <p:cNvPr id="419" name="Google Shape;419;p39"/>
          <p:cNvSpPr txBox="1"/>
          <p:nvPr/>
        </p:nvSpPr>
        <p:spPr>
          <a:xfrm>
            <a:off x="95050" y="4116100"/>
            <a:ext cx="91779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As a consequence also the meshing of the fuselage has been rearranged.</a:t>
            </a:r>
            <a:endParaRPr b="1"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0"/>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4.3. Mesh size convergence study</a:t>
            </a:r>
            <a:endParaRPr/>
          </a:p>
        </p:txBody>
      </p:sp>
      <p:sp>
        <p:nvSpPr>
          <p:cNvPr id="426" name="Google Shape;426;p40"/>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21</a:t>
            </a:r>
            <a:endParaRPr/>
          </a:p>
        </p:txBody>
      </p:sp>
      <p:sp>
        <p:nvSpPr>
          <p:cNvPr id="427" name="Google Shape;427;p40"/>
          <p:cNvSpPr txBox="1"/>
          <p:nvPr/>
        </p:nvSpPr>
        <p:spPr>
          <a:xfrm>
            <a:off x="298725" y="756725"/>
            <a:ext cx="105060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Char char="●"/>
            </a:pPr>
            <a:r>
              <a:rPr lang="en" sz="2100">
                <a:solidFill>
                  <a:schemeClr val="dk1"/>
                </a:solidFill>
              </a:rPr>
              <a:t>Selection of Geometry for mesh convergence study</a:t>
            </a:r>
            <a:endParaRPr sz="2100">
              <a:solidFill>
                <a:schemeClr val="dk1"/>
              </a:solidFill>
            </a:endParaRPr>
          </a:p>
        </p:txBody>
      </p:sp>
      <p:sp>
        <p:nvSpPr>
          <p:cNvPr id="428" name="Google Shape;428;p40"/>
          <p:cNvSpPr txBox="1"/>
          <p:nvPr/>
        </p:nvSpPr>
        <p:spPr>
          <a:xfrm>
            <a:off x="480300" y="5228625"/>
            <a:ext cx="105060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Among the 5 configurations, set 1 dissipates maximum inelastic energy, we therefore chose “Set 1” as the configuration for mesh study. (Set 1: α = 15°, r = 5mm, Central Section width = 50mm).</a:t>
            </a:r>
            <a:endParaRPr sz="1800">
              <a:solidFill>
                <a:schemeClr val="dk1"/>
              </a:solidFill>
            </a:endParaRPr>
          </a:p>
        </p:txBody>
      </p:sp>
      <p:pic>
        <p:nvPicPr>
          <p:cNvPr id="429" name="Google Shape;429;p40"/>
          <p:cNvPicPr preferRelativeResize="0"/>
          <p:nvPr/>
        </p:nvPicPr>
        <p:blipFill>
          <a:blip r:embed="rId3">
            <a:alphaModFix/>
          </a:blip>
          <a:stretch>
            <a:fillRect/>
          </a:stretch>
        </p:blipFill>
        <p:spPr>
          <a:xfrm>
            <a:off x="1574674" y="1417025"/>
            <a:ext cx="8827850" cy="36592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1"/>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4.3. Mesh size convergence study</a:t>
            </a:r>
            <a:endParaRPr/>
          </a:p>
        </p:txBody>
      </p:sp>
      <p:sp>
        <p:nvSpPr>
          <p:cNvPr id="436" name="Google Shape;436;p41"/>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22</a:t>
            </a:r>
            <a:endParaRPr/>
          </a:p>
        </p:txBody>
      </p:sp>
      <p:pic>
        <p:nvPicPr>
          <p:cNvPr id="437" name="Google Shape;437;p41"/>
          <p:cNvPicPr preferRelativeResize="0"/>
          <p:nvPr/>
        </p:nvPicPr>
        <p:blipFill>
          <a:blip r:embed="rId3">
            <a:alphaModFix/>
          </a:blip>
          <a:stretch>
            <a:fillRect/>
          </a:stretch>
        </p:blipFill>
        <p:spPr>
          <a:xfrm>
            <a:off x="334400" y="1160350"/>
            <a:ext cx="5638625" cy="4029950"/>
          </a:xfrm>
          <a:prstGeom prst="rect">
            <a:avLst/>
          </a:prstGeom>
          <a:noFill/>
          <a:ln>
            <a:noFill/>
          </a:ln>
        </p:spPr>
      </p:pic>
      <p:sp>
        <p:nvSpPr>
          <p:cNvPr id="438" name="Google Shape;438;p41"/>
          <p:cNvSpPr txBox="1"/>
          <p:nvPr/>
        </p:nvSpPr>
        <p:spPr>
          <a:xfrm>
            <a:off x="922850" y="5190300"/>
            <a:ext cx="510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Initial Box for Mesh Size of 2.1 mm</a:t>
            </a:r>
            <a:endParaRPr/>
          </a:p>
        </p:txBody>
      </p:sp>
      <p:pic>
        <p:nvPicPr>
          <p:cNvPr id="439" name="Google Shape;439;p41"/>
          <p:cNvPicPr preferRelativeResize="0"/>
          <p:nvPr/>
        </p:nvPicPr>
        <p:blipFill>
          <a:blip r:embed="rId4">
            <a:alphaModFix/>
          </a:blip>
          <a:stretch>
            <a:fillRect/>
          </a:stretch>
        </p:blipFill>
        <p:spPr>
          <a:xfrm>
            <a:off x="6184550" y="1312751"/>
            <a:ext cx="5855050" cy="43912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4.3. Mesh size convergence study</a:t>
            </a:r>
            <a:endParaRPr/>
          </a:p>
        </p:txBody>
      </p:sp>
      <p:sp>
        <p:nvSpPr>
          <p:cNvPr id="446" name="Google Shape;446;p42"/>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23</a:t>
            </a:r>
            <a:endParaRPr/>
          </a:p>
        </p:txBody>
      </p:sp>
      <p:sp>
        <p:nvSpPr>
          <p:cNvPr id="447" name="Google Shape;447;p42"/>
          <p:cNvSpPr txBox="1"/>
          <p:nvPr/>
        </p:nvSpPr>
        <p:spPr>
          <a:xfrm>
            <a:off x="922850" y="5190300"/>
            <a:ext cx="510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Shifted Box for Mesh Size of 2.1 mm</a:t>
            </a:r>
            <a:endParaRPr/>
          </a:p>
        </p:txBody>
      </p:sp>
      <p:pic>
        <p:nvPicPr>
          <p:cNvPr id="448" name="Google Shape;448;p42"/>
          <p:cNvPicPr preferRelativeResize="0"/>
          <p:nvPr/>
        </p:nvPicPr>
        <p:blipFill>
          <a:blip r:embed="rId3">
            <a:alphaModFix/>
          </a:blip>
          <a:stretch>
            <a:fillRect/>
          </a:stretch>
        </p:blipFill>
        <p:spPr>
          <a:xfrm>
            <a:off x="602900" y="1312751"/>
            <a:ext cx="5429250" cy="3857625"/>
          </a:xfrm>
          <a:prstGeom prst="rect">
            <a:avLst/>
          </a:prstGeom>
          <a:noFill/>
          <a:ln>
            <a:noFill/>
          </a:ln>
        </p:spPr>
      </p:pic>
      <p:pic>
        <p:nvPicPr>
          <p:cNvPr id="449" name="Google Shape;449;p42"/>
          <p:cNvPicPr preferRelativeResize="0"/>
          <p:nvPr/>
        </p:nvPicPr>
        <p:blipFill>
          <a:blip r:embed="rId4">
            <a:alphaModFix/>
          </a:blip>
          <a:stretch>
            <a:fillRect/>
          </a:stretch>
        </p:blipFill>
        <p:spPr>
          <a:xfrm>
            <a:off x="6184550" y="1312751"/>
            <a:ext cx="5855050" cy="4391287"/>
          </a:xfrm>
          <a:prstGeom prst="rect">
            <a:avLst/>
          </a:prstGeom>
          <a:noFill/>
          <a:ln>
            <a:noFill/>
          </a:ln>
        </p:spPr>
      </p:pic>
      <p:sp>
        <p:nvSpPr>
          <p:cNvPr id="450" name="Google Shape;450;p42"/>
          <p:cNvSpPr txBox="1"/>
          <p:nvPr/>
        </p:nvSpPr>
        <p:spPr>
          <a:xfrm>
            <a:off x="6096000" y="5882400"/>
            <a:ext cx="5702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h = 1.6mm</a:t>
            </a:r>
            <a:endParaRPr b="1" sz="2100">
              <a:solidFill>
                <a:schemeClr val="dk1"/>
              </a:solidFill>
            </a:endParaRPr>
          </a:p>
        </p:txBody>
      </p:sp>
      <p:cxnSp>
        <p:nvCxnSpPr>
          <p:cNvPr id="451" name="Google Shape;451;p42"/>
          <p:cNvCxnSpPr/>
          <p:nvPr/>
        </p:nvCxnSpPr>
        <p:spPr>
          <a:xfrm flipH="1" rot="10800000">
            <a:off x="7047200" y="4650600"/>
            <a:ext cx="1241100" cy="1285500"/>
          </a:xfrm>
          <a:prstGeom prst="straightConnector1">
            <a:avLst/>
          </a:prstGeom>
          <a:noFill/>
          <a:ln cap="flat" cmpd="sng" w="38100">
            <a:solidFill>
              <a:srgbClr val="00FF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3"/>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4.4. Defining the Quasi-Static Velocity</a:t>
            </a:r>
            <a:endParaRPr/>
          </a:p>
        </p:txBody>
      </p:sp>
      <p:sp>
        <p:nvSpPr>
          <p:cNvPr id="458" name="Google Shape;458;p43"/>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24</a:t>
            </a:r>
            <a:endParaRPr/>
          </a:p>
        </p:txBody>
      </p:sp>
      <p:pic>
        <p:nvPicPr>
          <p:cNvPr id="459" name="Google Shape;459;p43"/>
          <p:cNvPicPr preferRelativeResize="0"/>
          <p:nvPr/>
        </p:nvPicPr>
        <p:blipFill>
          <a:blip r:embed="rId3">
            <a:alphaModFix/>
          </a:blip>
          <a:stretch>
            <a:fillRect/>
          </a:stretch>
        </p:blipFill>
        <p:spPr>
          <a:xfrm>
            <a:off x="731825" y="1412875"/>
            <a:ext cx="5603524" cy="4202650"/>
          </a:xfrm>
          <a:prstGeom prst="rect">
            <a:avLst/>
          </a:prstGeom>
          <a:noFill/>
          <a:ln>
            <a:noFill/>
          </a:ln>
        </p:spPr>
      </p:pic>
      <p:pic>
        <p:nvPicPr>
          <p:cNvPr id="460" name="Google Shape;460;p43"/>
          <p:cNvPicPr preferRelativeResize="0"/>
          <p:nvPr/>
        </p:nvPicPr>
        <p:blipFill>
          <a:blip r:embed="rId4">
            <a:alphaModFix/>
          </a:blip>
          <a:stretch>
            <a:fillRect/>
          </a:stretch>
        </p:blipFill>
        <p:spPr>
          <a:xfrm>
            <a:off x="6436075" y="1412875"/>
            <a:ext cx="5603524" cy="4202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4"/>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5.1. Parametric Study with Impact Conditions and Free BC</a:t>
            </a:r>
            <a:endParaRPr/>
          </a:p>
          <a:p>
            <a:pPr indent="0" lvl="0" marL="0" rtl="0" algn="l">
              <a:spcBef>
                <a:spcPts val="0"/>
              </a:spcBef>
              <a:spcAft>
                <a:spcPts val="0"/>
              </a:spcAft>
              <a:buNone/>
            </a:pPr>
            <a:r>
              <a:rPr lang="en"/>
              <a:t>	</a:t>
            </a:r>
            <a:endParaRPr i="1" sz="1900"/>
          </a:p>
        </p:txBody>
      </p:sp>
      <p:sp>
        <p:nvSpPr>
          <p:cNvPr id="467" name="Google Shape;467;p44"/>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25</a:t>
            </a:r>
            <a:endParaRPr/>
          </a:p>
        </p:txBody>
      </p:sp>
      <p:sp>
        <p:nvSpPr>
          <p:cNvPr id="468" name="Google Shape;468;p44"/>
          <p:cNvSpPr txBox="1"/>
          <p:nvPr/>
        </p:nvSpPr>
        <p:spPr>
          <a:xfrm>
            <a:off x="0" y="5413000"/>
            <a:ext cx="12192000" cy="738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 sz="1800">
                <a:solidFill>
                  <a:schemeClr val="dk1"/>
                </a:solidFill>
              </a:rPr>
              <a:t>Min</a:t>
            </a:r>
            <a:r>
              <a:rPr lang="en" sz="1800">
                <a:solidFill>
                  <a:schemeClr val="dk1"/>
                </a:solidFill>
              </a:rPr>
              <a:t> and </a:t>
            </a:r>
            <a:r>
              <a:rPr b="1" lang="en" sz="1800">
                <a:solidFill>
                  <a:schemeClr val="dk1"/>
                </a:solidFill>
              </a:rPr>
              <a:t>Max</a:t>
            </a:r>
            <a:r>
              <a:rPr lang="en" sz="1800">
                <a:solidFill>
                  <a:schemeClr val="dk1"/>
                </a:solidFill>
              </a:rPr>
              <a:t> refer to cases where, for a given material and parametric variable, the </a:t>
            </a:r>
            <a:r>
              <a:rPr b="1" lang="en" sz="1800">
                <a:solidFill>
                  <a:schemeClr val="dk1"/>
                </a:solidFill>
              </a:rPr>
              <a:t>other two variables</a:t>
            </a:r>
            <a:r>
              <a:rPr lang="en" sz="1800">
                <a:solidFill>
                  <a:schemeClr val="dk1"/>
                </a:solidFill>
              </a:rPr>
              <a:t> are at their </a:t>
            </a:r>
            <a:r>
              <a:rPr b="1" lang="en" sz="1800">
                <a:solidFill>
                  <a:schemeClr val="dk1"/>
                </a:solidFill>
              </a:rPr>
              <a:t>minimum and maximum values</a:t>
            </a:r>
            <a:r>
              <a:rPr lang="en" sz="1800">
                <a:solidFill>
                  <a:schemeClr val="dk1"/>
                </a:solidFill>
              </a:rPr>
              <a:t> respectively.</a:t>
            </a:r>
            <a:endParaRPr/>
          </a:p>
        </p:txBody>
      </p:sp>
      <p:pic>
        <p:nvPicPr>
          <p:cNvPr id="469" name="Google Shape;469;p44"/>
          <p:cNvPicPr preferRelativeResize="0"/>
          <p:nvPr/>
        </p:nvPicPr>
        <p:blipFill>
          <a:blip r:embed="rId3">
            <a:alphaModFix/>
          </a:blip>
          <a:stretch>
            <a:fillRect/>
          </a:stretch>
        </p:blipFill>
        <p:spPr>
          <a:xfrm>
            <a:off x="0" y="1905000"/>
            <a:ext cx="12192000" cy="304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5"/>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5.2. Parametric Study with Impact Conditions and Clamped BC</a:t>
            </a:r>
            <a:endParaRPr/>
          </a:p>
          <a:p>
            <a:pPr indent="0" lvl="0" marL="0" rtl="0" algn="l">
              <a:spcBef>
                <a:spcPts val="0"/>
              </a:spcBef>
              <a:spcAft>
                <a:spcPts val="0"/>
              </a:spcAft>
              <a:buNone/>
            </a:pPr>
            <a:r>
              <a:rPr lang="en"/>
              <a:t>	</a:t>
            </a:r>
            <a:endParaRPr i="1" sz="1900"/>
          </a:p>
        </p:txBody>
      </p:sp>
      <p:sp>
        <p:nvSpPr>
          <p:cNvPr id="476" name="Google Shape;476;p45"/>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26</a:t>
            </a:r>
            <a:endParaRPr/>
          </a:p>
        </p:txBody>
      </p:sp>
      <p:pic>
        <p:nvPicPr>
          <p:cNvPr id="477" name="Google Shape;477;p45"/>
          <p:cNvPicPr preferRelativeResize="0"/>
          <p:nvPr/>
        </p:nvPicPr>
        <p:blipFill>
          <a:blip r:embed="rId3">
            <a:alphaModFix/>
          </a:blip>
          <a:stretch>
            <a:fillRect/>
          </a:stretch>
        </p:blipFill>
        <p:spPr>
          <a:xfrm>
            <a:off x="-25" y="1905000"/>
            <a:ext cx="12192000" cy="3048000"/>
          </a:xfrm>
          <a:prstGeom prst="rect">
            <a:avLst/>
          </a:prstGeom>
          <a:noFill/>
          <a:ln>
            <a:noFill/>
          </a:ln>
        </p:spPr>
      </p:pic>
      <p:sp>
        <p:nvSpPr>
          <p:cNvPr id="478" name="Google Shape;478;p45"/>
          <p:cNvSpPr txBox="1"/>
          <p:nvPr/>
        </p:nvSpPr>
        <p:spPr>
          <a:xfrm>
            <a:off x="0" y="5413000"/>
            <a:ext cx="12192000" cy="738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 sz="1800">
                <a:solidFill>
                  <a:schemeClr val="dk1"/>
                </a:solidFill>
              </a:rPr>
              <a:t>Min</a:t>
            </a:r>
            <a:r>
              <a:rPr lang="en" sz="1800">
                <a:solidFill>
                  <a:schemeClr val="dk1"/>
                </a:solidFill>
              </a:rPr>
              <a:t> and </a:t>
            </a:r>
            <a:r>
              <a:rPr b="1" lang="en" sz="1800">
                <a:solidFill>
                  <a:schemeClr val="dk1"/>
                </a:solidFill>
              </a:rPr>
              <a:t>Max</a:t>
            </a:r>
            <a:r>
              <a:rPr lang="en" sz="1800">
                <a:solidFill>
                  <a:schemeClr val="dk1"/>
                </a:solidFill>
              </a:rPr>
              <a:t> refer to cases where, for a given material and parametric variable, the </a:t>
            </a:r>
            <a:r>
              <a:rPr b="1" lang="en" sz="1800">
                <a:solidFill>
                  <a:schemeClr val="dk1"/>
                </a:solidFill>
              </a:rPr>
              <a:t>other two variables</a:t>
            </a:r>
            <a:r>
              <a:rPr lang="en" sz="1800">
                <a:solidFill>
                  <a:schemeClr val="dk1"/>
                </a:solidFill>
              </a:rPr>
              <a:t> are at their </a:t>
            </a:r>
            <a:r>
              <a:rPr b="1" lang="en" sz="1800">
                <a:solidFill>
                  <a:schemeClr val="dk1"/>
                </a:solidFill>
              </a:rPr>
              <a:t>minimum and maximum values</a:t>
            </a:r>
            <a:r>
              <a:rPr lang="en" sz="1800">
                <a:solidFill>
                  <a:schemeClr val="dk1"/>
                </a:solidFill>
              </a:rPr>
              <a:t> respectively.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6"/>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5.3. Parametric Study with Quasi-Static Conditions and Clamped BC</a:t>
            </a:r>
            <a:endParaRPr/>
          </a:p>
          <a:p>
            <a:pPr indent="0" lvl="0" marL="0" rtl="0" algn="l">
              <a:spcBef>
                <a:spcPts val="0"/>
              </a:spcBef>
              <a:spcAft>
                <a:spcPts val="0"/>
              </a:spcAft>
              <a:buNone/>
            </a:pPr>
            <a:r>
              <a:rPr lang="en"/>
              <a:t>	</a:t>
            </a:r>
            <a:endParaRPr i="1" sz="1900"/>
          </a:p>
        </p:txBody>
      </p:sp>
      <p:sp>
        <p:nvSpPr>
          <p:cNvPr id="485" name="Google Shape;485;p46"/>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27</a:t>
            </a:r>
            <a:endParaRPr/>
          </a:p>
        </p:txBody>
      </p:sp>
      <p:sp>
        <p:nvSpPr>
          <p:cNvPr id="486" name="Google Shape;486;p46"/>
          <p:cNvSpPr txBox="1"/>
          <p:nvPr>
            <p:ph idx="1" type="body"/>
          </p:nvPr>
        </p:nvSpPr>
        <p:spPr>
          <a:xfrm>
            <a:off x="731837" y="1160350"/>
            <a:ext cx="10728300" cy="46800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Modified</a:t>
            </a:r>
            <a:r>
              <a:rPr lang="en"/>
              <a:t> </a:t>
            </a:r>
            <a:r>
              <a:rPr lang="en"/>
              <a:t>parameters</a:t>
            </a:r>
            <a:r>
              <a:rPr lang="en"/>
              <a:t> for the quasi-static simulations:</a:t>
            </a:r>
            <a:endParaRPr/>
          </a:p>
          <a:p>
            <a:pPr indent="-342900" lvl="0" marL="457200" rtl="0" algn="l">
              <a:lnSpc>
                <a:spcPct val="150000"/>
              </a:lnSpc>
              <a:spcBef>
                <a:spcPts val="1000"/>
              </a:spcBef>
              <a:spcAft>
                <a:spcPts val="0"/>
              </a:spcAft>
              <a:buSzPts val="1800"/>
              <a:buChar char="•"/>
            </a:pPr>
            <a:r>
              <a:rPr lang="en"/>
              <a:t>Predefined</a:t>
            </a:r>
            <a:r>
              <a:rPr lang="en"/>
              <a:t> velocity field is removed and replaced by a velocity boundary condition (0.1 mm/sec)</a:t>
            </a:r>
            <a:endParaRPr/>
          </a:p>
          <a:p>
            <a:pPr indent="-342900" lvl="0" marL="457200" rtl="0" algn="l">
              <a:lnSpc>
                <a:spcPct val="150000"/>
              </a:lnSpc>
              <a:spcBef>
                <a:spcPts val="0"/>
              </a:spcBef>
              <a:spcAft>
                <a:spcPts val="0"/>
              </a:spcAft>
              <a:buSzPts val="1800"/>
              <a:buChar char="•"/>
            </a:pPr>
            <a:r>
              <a:rPr lang="en"/>
              <a:t>Adiabatic effects are kept on</a:t>
            </a:r>
            <a:endParaRPr/>
          </a:p>
          <a:p>
            <a:pPr indent="-342900" lvl="0" marL="457200" rtl="0" algn="l">
              <a:lnSpc>
                <a:spcPct val="150000"/>
              </a:lnSpc>
              <a:spcBef>
                <a:spcPts val="0"/>
              </a:spcBef>
              <a:spcAft>
                <a:spcPts val="0"/>
              </a:spcAft>
              <a:buSzPts val="1800"/>
              <a:buChar char="•"/>
            </a:pPr>
            <a:r>
              <a:rPr lang="en"/>
              <a:t>Mass scaling is used to decrease computational effort (target </a:t>
            </a:r>
            <a:r>
              <a:rPr lang="en"/>
              <a:t>increment</a:t>
            </a:r>
            <a:r>
              <a:rPr lang="en"/>
              <a:t> 0.05 sec)</a:t>
            </a:r>
            <a:endParaRPr/>
          </a:p>
          <a:p>
            <a:pPr indent="0" lvl="0" marL="0" rtl="0" algn="l">
              <a:lnSpc>
                <a:spcPct val="150000"/>
              </a:lnSpc>
              <a:spcBef>
                <a:spcPts val="1000"/>
              </a:spcBef>
              <a:spcAft>
                <a:spcPts val="0"/>
              </a:spcAft>
              <a:buNone/>
            </a:pPr>
            <a:r>
              <a:t/>
            </a:r>
            <a:endParaRPr/>
          </a:p>
          <a:p>
            <a:pPr indent="0" lvl="0" marL="0" rtl="0" algn="l">
              <a:lnSpc>
                <a:spcPct val="150000"/>
              </a:lnSpc>
              <a:spcBef>
                <a:spcPts val="1000"/>
              </a:spcBef>
              <a:spcAft>
                <a:spcPts val="0"/>
              </a:spcAft>
              <a:buNone/>
            </a:pPr>
            <a:r>
              <a:rPr lang="en"/>
              <a:t>We want to compare the Von Mises stress at the highest </a:t>
            </a:r>
            <a:r>
              <a:rPr lang="en"/>
              <a:t>element of the fuselage for impact and quasi-static simulations:</a:t>
            </a:r>
            <a:endParaRPr/>
          </a:p>
          <a:p>
            <a:pPr indent="-342900" lvl="0" marL="457200" rtl="0" algn="l">
              <a:lnSpc>
                <a:spcPct val="150000"/>
              </a:lnSpc>
              <a:spcBef>
                <a:spcPts val="1000"/>
              </a:spcBef>
              <a:spcAft>
                <a:spcPts val="0"/>
              </a:spcAft>
              <a:buSzPts val="1800"/>
              <a:buChar char="•"/>
            </a:pPr>
            <a:r>
              <a:rPr lang="en"/>
              <a:t>Find the maximum Von Mises stress in the impact case and corresponding PEEQ</a:t>
            </a:r>
            <a:endParaRPr/>
          </a:p>
          <a:p>
            <a:pPr indent="-342900" lvl="0" marL="457200" rtl="0" algn="l">
              <a:lnSpc>
                <a:spcPct val="150000"/>
              </a:lnSpc>
              <a:spcBef>
                <a:spcPts val="0"/>
              </a:spcBef>
              <a:spcAft>
                <a:spcPts val="0"/>
              </a:spcAft>
              <a:buSzPts val="1800"/>
              <a:buChar char="•"/>
            </a:pPr>
            <a:r>
              <a:rPr lang="en"/>
              <a:t>Find the Von Mises stress in the quasi-static case corresponding to the same PEEQ value as in the dynamic simulation</a:t>
            </a:r>
            <a:endParaRPr/>
          </a:p>
          <a:p>
            <a:pPr indent="-342900" lvl="0" marL="457200" rtl="0" algn="l">
              <a:lnSpc>
                <a:spcPct val="150000"/>
              </a:lnSpc>
              <a:spcBef>
                <a:spcPts val="0"/>
              </a:spcBef>
              <a:spcAft>
                <a:spcPts val="0"/>
              </a:spcAft>
              <a:buSzPts val="1800"/>
              <a:buChar char="•"/>
            </a:pPr>
            <a:r>
              <a:rPr lang="en"/>
              <a:t>Compare Von Mises stress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600"/>
              <a:buFont typeface="Arial"/>
              <a:buNone/>
            </a:pPr>
            <a:r>
              <a:rPr lang="en"/>
              <a:t>Agenda</a:t>
            </a:r>
            <a:endParaRPr/>
          </a:p>
        </p:txBody>
      </p:sp>
      <p:sp>
        <p:nvSpPr>
          <p:cNvPr id="161" name="Google Shape;161;p20"/>
          <p:cNvSpPr txBox="1"/>
          <p:nvPr>
            <p:ph idx="1" type="body"/>
          </p:nvPr>
        </p:nvSpPr>
        <p:spPr>
          <a:xfrm>
            <a:off x="731837" y="1412875"/>
            <a:ext cx="10728325" cy="4680000"/>
          </a:xfrm>
          <a:prstGeom prst="rect">
            <a:avLst/>
          </a:prstGeom>
          <a:noFill/>
          <a:ln>
            <a:noFill/>
          </a:ln>
        </p:spPr>
        <p:txBody>
          <a:bodyPr anchorCtr="0" anchor="t" bIns="0" lIns="0" spcFirstLastPara="1" rIns="0" wrap="square" tIns="0">
            <a:noAutofit/>
          </a:bodyPr>
          <a:lstStyle/>
          <a:p>
            <a:pPr indent="-539750" lvl="0" marL="539750" rtl="0" algn="l">
              <a:lnSpc>
                <a:spcPct val="100000"/>
              </a:lnSpc>
              <a:spcBef>
                <a:spcPts val="0"/>
              </a:spcBef>
              <a:spcAft>
                <a:spcPts val="0"/>
              </a:spcAft>
              <a:buClr>
                <a:schemeClr val="dk1"/>
              </a:buClr>
              <a:buSzPts val="1800"/>
              <a:buFont typeface="Arial"/>
              <a:buAutoNum type="arabicPeriod"/>
            </a:pPr>
            <a:r>
              <a:rPr lang="en"/>
              <a:t>Introduction</a:t>
            </a:r>
            <a:endParaRPr/>
          </a:p>
          <a:p>
            <a:pPr indent="-539750" lvl="0" marL="539750" rtl="0" algn="l">
              <a:lnSpc>
                <a:spcPct val="100000"/>
              </a:lnSpc>
              <a:spcBef>
                <a:spcPts val="1000"/>
              </a:spcBef>
              <a:spcAft>
                <a:spcPts val="0"/>
              </a:spcAft>
              <a:buClr>
                <a:schemeClr val="dk1"/>
              </a:buClr>
              <a:buSzPts val="1800"/>
              <a:buFont typeface="Arial"/>
              <a:buAutoNum type="arabicPeriod"/>
            </a:pPr>
            <a:r>
              <a:rPr lang="en"/>
              <a:t>Problem statement</a:t>
            </a:r>
            <a:endParaRPr/>
          </a:p>
          <a:p>
            <a:pPr indent="-539750" lvl="0" marL="539750" rtl="0" algn="l">
              <a:lnSpc>
                <a:spcPct val="100000"/>
              </a:lnSpc>
              <a:spcBef>
                <a:spcPts val="1000"/>
              </a:spcBef>
              <a:spcAft>
                <a:spcPts val="0"/>
              </a:spcAft>
              <a:buClr>
                <a:schemeClr val="dk1"/>
              </a:buClr>
              <a:buSzPts val="1800"/>
              <a:buFont typeface="Arial"/>
              <a:buAutoNum type="arabicPeriod"/>
            </a:pPr>
            <a:r>
              <a:rPr lang="en"/>
              <a:t>Material modeling</a:t>
            </a:r>
            <a:endParaRPr/>
          </a:p>
          <a:p>
            <a:pPr indent="-539750" lvl="0" marL="539750" rtl="0" algn="l">
              <a:lnSpc>
                <a:spcPct val="100000"/>
              </a:lnSpc>
              <a:spcBef>
                <a:spcPts val="1000"/>
              </a:spcBef>
              <a:spcAft>
                <a:spcPts val="0"/>
              </a:spcAft>
              <a:buSzPts val="1800"/>
              <a:buAutoNum type="arabicPeriod"/>
            </a:pPr>
            <a:r>
              <a:rPr lang="en"/>
              <a:t>Numerical set-up</a:t>
            </a:r>
            <a:endParaRPr/>
          </a:p>
          <a:p>
            <a:pPr indent="-539750" lvl="0" marL="539750" rtl="0" algn="l">
              <a:lnSpc>
                <a:spcPct val="100000"/>
              </a:lnSpc>
              <a:spcBef>
                <a:spcPts val="1000"/>
              </a:spcBef>
              <a:spcAft>
                <a:spcPts val="0"/>
              </a:spcAft>
              <a:buSzPts val="1800"/>
              <a:buAutoNum type="arabicPeriod"/>
            </a:pPr>
            <a:r>
              <a:rPr lang="en"/>
              <a:t>Results &amp; Discussion</a:t>
            </a:r>
            <a:endParaRPr/>
          </a:p>
          <a:p>
            <a:pPr indent="-539750" lvl="0" marL="539750" rtl="0" algn="l">
              <a:lnSpc>
                <a:spcPct val="100000"/>
              </a:lnSpc>
              <a:spcBef>
                <a:spcPts val="1000"/>
              </a:spcBef>
              <a:spcAft>
                <a:spcPts val="0"/>
              </a:spcAft>
              <a:buSzPts val="1800"/>
              <a:buAutoNum type="arabicPeriod"/>
            </a:pPr>
            <a:r>
              <a:rPr lang="en"/>
              <a:t>Conclusions</a:t>
            </a:r>
            <a:endParaRPr/>
          </a:p>
          <a:p>
            <a:pPr indent="-539750" lvl="0" marL="539750" rtl="0" algn="l">
              <a:lnSpc>
                <a:spcPct val="100000"/>
              </a:lnSpc>
              <a:spcBef>
                <a:spcPts val="1000"/>
              </a:spcBef>
              <a:spcAft>
                <a:spcPts val="0"/>
              </a:spcAft>
              <a:buSzPts val="1800"/>
              <a:buAutoNum type="arabicPeriod"/>
            </a:pPr>
            <a:r>
              <a:rPr lang="en"/>
              <a:t>References</a:t>
            </a:r>
            <a:endParaRPr/>
          </a:p>
        </p:txBody>
      </p:sp>
      <p:sp>
        <p:nvSpPr>
          <p:cNvPr id="162" name="Google Shape;162;p20"/>
          <p:cNvSpPr txBox="1"/>
          <p:nvPr>
            <p:ph idx="12" type="sldNum"/>
          </p:nvPr>
        </p:nvSpPr>
        <p:spPr>
          <a:xfrm>
            <a:off x="11137585" y="6522444"/>
            <a:ext cx="322577" cy="216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a:t>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5.3. Parametric Study with </a:t>
            </a:r>
            <a:r>
              <a:rPr lang="en"/>
              <a:t>Quasi-Static</a:t>
            </a:r>
            <a:r>
              <a:rPr lang="en"/>
              <a:t> Conditions and Clamped BC</a:t>
            </a:r>
            <a:endParaRPr/>
          </a:p>
          <a:p>
            <a:pPr indent="0" lvl="0" marL="0" rtl="0" algn="l">
              <a:spcBef>
                <a:spcPts val="0"/>
              </a:spcBef>
              <a:spcAft>
                <a:spcPts val="0"/>
              </a:spcAft>
              <a:buNone/>
            </a:pPr>
            <a:r>
              <a:rPr lang="en"/>
              <a:t>	</a:t>
            </a:r>
            <a:endParaRPr i="1" sz="1900"/>
          </a:p>
        </p:txBody>
      </p:sp>
      <p:sp>
        <p:nvSpPr>
          <p:cNvPr id="493" name="Google Shape;493;p47"/>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28</a:t>
            </a:r>
            <a:endParaRPr/>
          </a:p>
        </p:txBody>
      </p:sp>
      <p:pic>
        <p:nvPicPr>
          <p:cNvPr id="494" name="Google Shape;494;p47"/>
          <p:cNvPicPr preferRelativeResize="0"/>
          <p:nvPr/>
        </p:nvPicPr>
        <p:blipFill>
          <a:blip r:embed="rId3">
            <a:alphaModFix/>
          </a:blip>
          <a:stretch>
            <a:fillRect/>
          </a:stretch>
        </p:blipFill>
        <p:spPr>
          <a:xfrm>
            <a:off x="441984" y="1812100"/>
            <a:ext cx="5654016" cy="4244300"/>
          </a:xfrm>
          <a:prstGeom prst="rect">
            <a:avLst/>
          </a:prstGeom>
          <a:noFill/>
          <a:ln>
            <a:noFill/>
          </a:ln>
        </p:spPr>
      </p:pic>
      <p:pic>
        <p:nvPicPr>
          <p:cNvPr id="495" name="Google Shape;495;p47"/>
          <p:cNvPicPr preferRelativeResize="0"/>
          <p:nvPr/>
        </p:nvPicPr>
        <p:blipFill>
          <a:blip r:embed="rId4">
            <a:alphaModFix/>
          </a:blip>
          <a:stretch>
            <a:fillRect/>
          </a:stretch>
        </p:blipFill>
        <p:spPr>
          <a:xfrm>
            <a:off x="6238575" y="1812099"/>
            <a:ext cx="5654025" cy="4244302"/>
          </a:xfrm>
          <a:prstGeom prst="rect">
            <a:avLst/>
          </a:prstGeom>
          <a:noFill/>
          <a:ln>
            <a:noFill/>
          </a:ln>
        </p:spPr>
      </p:pic>
      <p:cxnSp>
        <p:nvCxnSpPr>
          <p:cNvPr id="496" name="Google Shape;496;p47"/>
          <p:cNvCxnSpPr/>
          <p:nvPr/>
        </p:nvCxnSpPr>
        <p:spPr>
          <a:xfrm>
            <a:off x="1628225" y="2001800"/>
            <a:ext cx="0" cy="3607200"/>
          </a:xfrm>
          <a:prstGeom prst="straightConnector1">
            <a:avLst/>
          </a:prstGeom>
          <a:noFill/>
          <a:ln cap="flat" cmpd="sng" w="9525">
            <a:solidFill>
              <a:schemeClr val="dk2"/>
            </a:solidFill>
            <a:prstDash val="dash"/>
            <a:round/>
            <a:headEnd len="med" w="med" type="none"/>
            <a:tailEnd len="med" w="med" type="none"/>
          </a:ln>
        </p:spPr>
      </p:cxnSp>
      <p:sp>
        <p:nvSpPr>
          <p:cNvPr id="497" name="Google Shape;497;p47"/>
          <p:cNvSpPr/>
          <p:nvPr/>
        </p:nvSpPr>
        <p:spPr>
          <a:xfrm>
            <a:off x="1100700" y="742675"/>
            <a:ext cx="2566500" cy="670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Max Von Mises: 599 MPa</a:t>
            </a:r>
            <a:endParaRPr/>
          </a:p>
          <a:p>
            <a:pPr indent="0" lvl="0" marL="0" rtl="0" algn="ctr">
              <a:spcBef>
                <a:spcPts val="0"/>
              </a:spcBef>
              <a:spcAft>
                <a:spcPts val="0"/>
              </a:spcAft>
              <a:buNone/>
            </a:pPr>
            <a:r>
              <a:rPr lang="en"/>
              <a:t>PEEQ: 0.2166</a:t>
            </a:r>
            <a:endParaRPr/>
          </a:p>
        </p:txBody>
      </p:sp>
      <p:cxnSp>
        <p:nvCxnSpPr>
          <p:cNvPr id="498" name="Google Shape;498;p47"/>
          <p:cNvCxnSpPr>
            <a:endCxn id="497" idx="2"/>
          </p:cNvCxnSpPr>
          <p:nvPr/>
        </p:nvCxnSpPr>
        <p:spPr>
          <a:xfrm flipH="1" rot="10800000">
            <a:off x="1628250" y="1412875"/>
            <a:ext cx="755700" cy="802800"/>
          </a:xfrm>
          <a:prstGeom prst="straightConnector1">
            <a:avLst/>
          </a:prstGeom>
          <a:noFill/>
          <a:ln cap="flat" cmpd="sng" w="28575">
            <a:solidFill>
              <a:schemeClr val="dk2"/>
            </a:solidFill>
            <a:prstDash val="solid"/>
            <a:round/>
            <a:headEnd len="med" w="med" type="none"/>
            <a:tailEnd len="med" w="med" type="none"/>
          </a:ln>
        </p:spPr>
      </p:cxnSp>
      <p:sp>
        <p:nvSpPr>
          <p:cNvPr id="499" name="Google Shape;499;p47"/>
          <p:cNvSpPr/>
          <p:nvPr/>
        </p:nvSpPr>
        <p:spPr>
          <a:xfrm>
            <a:off x="6485725" y="809525"/>
            <a:ext cx="2566500" cy="670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just">
              <a:spcBef>
                <a:spcPts val="0"/>
              </a:spcBef>
              <a:spcAft>
                <a:spcPts val="0"/>
              </a:spcAft>
              <a:buNone/>
            </a:pPr>
            <a:r>
              <a:rPr lang="en"/>
              <a:t>PEEQ: 0.2166</a:t>
            </a:r>
            <a:endParaRPr/>
          </a:p>
          <a:p>
            <a:pPr indent="0" lvl="0" marL="0" rtl="0" algn="ctr">
              <a:spcBef>
                <a:spcPts val="0"/>
              </a:spcBef>
              <a:spcAft>
                <a:spcPts val="0"/>
              </a:spcAft>
              <a:buClr>
                <a:schemeClr val="dk1"/>
              </a:buClr>
              <a:buSzPts val="1100"/>
              <a:buFont typeface="Arial"/>
              <a:buNone/>
            </a:pPr>
            <a:r>
              <a:rPr lang="en">
                <a:solidFill>
                  <a:schemeClr val="dk1"/>
                </a:solidFill>
              </a:rPr>
              <a:t>Von Mises: 599 MPa</a:t>
            </a:r>
            <a:endParaRPr/>
          </a:p>
        </p:txBody>
      </p:sp>
      <p:cxnSp>
        <p:nvCxnSpPr>
          <p:cNvPr id="500" name="Google Shape;500;p47"/>
          <p:cNvCxnSpPr/>
          <p:nvPr/>
        </p:nvCxnSpPr>
        <p:spPr>
          <a:xfrm>
            <a:off x="7212875" y="2001800"/>
            <a:ext cx="0" cy="3607200"/>
          </a:xfrm>
          <a:prstGeom prst="straightConnector1">
            <a:avLst/>
          </a:prstGeom>
          <a:noFill/>
          <a:ln cap="flat" cmpd="sng" w="9525">
            <a:solidFill>
              <a:schemeClr val="dk2"/>
            </a:solidFill>
            <a:prstDash val="dash"/>
            <a:round/>
            <a:headEnd len="med" w="med" type="none"/>
            <a:tailEnd len="med" w="med" type="none"/>
          </a:ln>
        </p:spPr>
      </p:cxnSp>
      <p:cxnSp>
        <p:nvCxnSpPr>
          <p:cNvPr id="501" name="Google Shape;501;p47"/>
          <p:cNvCxnSpPr>
            <a:endCxn id="499" idx="2"/>
          </p:cNvCxnSpPr>
          <p:nvPr/>
        </p:nvCxnSpPr>
        <p:spPr>
          <a:xfrm flipH="1" rot="10800000">
            <a:off x="7217275" y="1479725"/>
            <a:ext cx="551700" cy="678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8"/>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5.3. Parametric Study with Quasi-Static Conditions and Clamped BC</a:t>
            </a:r>
            <a:endParaRPr/>
          </a:p>
          <a:p>
            <a:pPr indent="0" lvl="0" marL="0" rtl="0" algn="l">
              <a:spcBef>
                <a:spcPts val="0"/>
              </a:spcBef>
              <a:spcAft>
                <a:spcPts val="0"/>
              </a:spcAft>
              <a:buNone/>
            </a:pPr>
            <a:r>
              <a:rPr lang="en"/>
              <a:t>	</a:t>
            </a:r>
            <a:endParaRPr i="1" sz="1900"/>
          </a:p>
        </p:txBody>
      </p:sp>
      <p:sp>
        <p:nvSpPr>
          <p:cNvPr id="508" name="Google Shape;508;p48"/>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29</a:t>
            </a:r>
            <a:endParaRPr/>
          </a:p>
        </p:txBody>
      </p:sp>
      <p:pic>
        <p:nvPicPr>
          <p:cNvPr id="509" name="Google Shape;509;p48"/>
          <p:cNvPicPr preferRelativeResize="0"/>
          <p:nvPr/>
        </p:nvPicPr>
        <p:blipFill>
          <a:blip r:embed="rId3">
            <a:alphaModFix/>
          </a:blip>
          <a:stretch>
            <a:fillRect/>
          </a:stretch>
        </p:blipFill>
        <p:spPr>
          <a:xfrm>
            <a:off x="5848550" y="1509087"/>
            <a:ext cx="5929025" cy="4386075"/>
          </a:xfrm>
          <a:prstGeom prst="rect">
            <a:avLst/>
          </a:prstGeom>
          <a:noFill/>
          <a:ln>
            <a:noFill/>
          </a:ln>
        </p:spPr>
      </p:pic>
      <p:pic>
        <p:nvPicPr>
          <p:cNvPr id="510" name="Google Shape;510;p48"/>
          <p:cNvPicPr preferRelativeResize="0"/>
          <p:nvPr/>
        </p:nvPicPr>
        <p:blipFill>
          <a:blip r:embed="rId4">
            <a:alphaModFix/>
          </a:blip>
          <a:stretch>
            <a:fillRect/>
          </a:stretch>
        </p:blipFill>
        <p:spPr>
          <a:xfrm>
            <a:off x="128900" y="1737300"/>
            <a:ext cx="5591276" cy="4136201"/>
          </a:xfrm>
          <a:prstGeom prst="rect">
            <a:avLst/>
          </a:prstGeom>
          <a:noFill/>
          <a:ln>
            <a:noFill/>
          </a:ln>
        </p:spPr>
      </p:pic>
      <p:cxnSp>
        <p:nvCxnSpPr>
          <p:cNvPr id="511" name="Google Shape;511;p48"/>
          <p:cNvCxnSpPr/>
          <p:nvPr/>
        </p:nvCxnSpPr>
        <p:spPr>
          <a:xfrm>
            <a:off x="1171975" y="1955525"/>
            <a:ext cx="0" cy="3493200"/>
          </a:xfrm>
          <a:prstGeom prst="straightConnector1">
            <a:avLst/>
          </a:prstGeom>
          <a:noFill/>
          <a:ln cap="flat" cmpd="sng" w="9525">
            <a:solidFill>
              <a:schemeClr val="dk2"/>
            </a:solidFill>
            <a:prstDash val="dash"/>
            <a:round/>
            <a:headEnd len="med" w="med" type="none"/>
            <a:tailEnd len="med" w="med" type="none"/>
          </a:ln>
        </p:spPr>
      </p:cxnSp>
      <p:sp>
        <p:nvSpPr>
          <p:cNvPr id="512" name="Google Shape;512;p48"/>
          <p:cNvSpPr/>
          <p:nvPr/>
        </p:nvSpPr>
        <p:spPr>
          <a:xfrm>
            <a:off x="1100700" y="742675"/>
            <a:ext cx="2566500" cy="670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Max Von Mises: 1066 MPa</a:t>
            </a:r>
            <a:endParaRPr/>
          </a:p>
          <a:p>
            <a:pPr indent="0" lvl="0" marL="0" rtl="0" algn="ctr">
              <a:spcBef>
                <a:spcPts val="0"/>
              </a:spcBef>
              <a:spcAft>
                <a:spcPts val="0"/>
              </a:spcAft>
              <a:buNone/>
            </a:pPr>
            <a:r>
              <a:rPr lang="en"/>
              <a:t>PEEQ: 0.3022</a:t>
            </a:r>
            <a:endParaRPr/>
          </a:p>
        </p:txBody>
      </p:sp>
      <p:cxnSp>
        <p:nvCxnSpPr>
          <p:cNvPr id="513" name="Google Shape;513;p48"/>
          <p:cNvCxnSpPr/>
          <p:nvPr/>
        </p:nvCxnSpPr>
        <p:spPr>
          <a:xfrm flipH="1" rot="10800000">
            <a:off x="1171975" y="1417775"/>
            <a:ext cx="755700" cy="802800"/>
          </a:xfrm>
          <a:prstGeom prst="straightConnector1">
            <a:avLst/>
          </a:prstGeom>
          <a:noFill/>
          <a:ln cap="flat" cmpd="sng" w="28575">
            <a:solidFill>
              <a:schemeClr val="dk2"/>
            </a:solidFill>
            <a:prstDash val="solid"/>
            <a:round/>
            <a:headEnd len="med" w="med" type="none"/>
            <a:tailEnd len="med" w="med" type="none"/>
          </a:ln>
        </p:spPr>
      </p:cxnSp>
      <p:sp>
        <p:nvSpPr>
          <p:cNvPr id="514" name="Google Shape;514;p48"/>
          <p:cNvSpPr/>
          <p:nvPr/>
        </p:nvSpPr>
        <p:spPr>
          <a:xfrm>
            <a:off x="5848550" y="742675"/>
            <a:ext cx="2566500" cy="670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just">
              <a:spcBef>
                <a:spcPts val="0"/>
              </a:spcBef>
              <a:spcAft>
                <a:spcPts val="0"/>
              </a:spcAft>
              <a:buNone/>
            </a:pPr>
            <a:r>
              <a:rPr lang="en"/>
              <a:t>PEEQ: 0.3022</a:t>
            </a:r>
            <a:endParaRPr/>
          </a:p>
          <a:p>
            <a:pPr indent="0" lvl="0" marL="0" rtl="0" algn="ctr">
              <a:spcBef>
                <a:spcPts val="0"/>
              </a:spcBef>
              <a:spcAft>
                <a:spcPts val="0"/>
              </a:spcAft>
              <a:buNone/>
            </a:pPr>
            <a:r>
              <a:rPr lang="en">
                <a:solidFill>
                  <a:schemeClr val="dk1"/>
                </a:solidFill>
              </a:rPr>
              <a:t>Von Mises: 900 MPa</a:t>
            </a:r>
            <a:endParaRPr/>
          </a:p>
        </p:txBody>
      </p:sp>
      <p:cxnSp>
        <p:nvCxnSpPr>
          <p:cNvPr id="515" name="Google Shape;515;p48"/>
          <p:cNvCxnSpPr/>
          <p:nvPr/>
        </p:nvCxnSpPr>
        <p:spPr>
          <a:xfrm>
            <a:off x="6932150" y="1759400"/>
            <a:ext cx="0" cy="3650100"/>
          </a:xfrm>
          <a:prstGeom prst="straightConnector1">
            <a:avLst/>
          </a:prstGeom>
          <a:noFill/>
          <a:ln cap="flat" cmpd="sng" w="9525">
            <a:solidFill>
              <a:schemeClr val="dk2"/>
            </a:solidFill>
            <a:prstDash val="dash"/>
            <a:round/>
            <a:headEnd len="med" w="med" type="none"/>
            <a:tailEnd len="med" w="med" type="none"/>
          </a:ln>
        </p:spPr>
      </p:cxnSp>
      <p:cxnSp>
        <p:nvCxnSpPr>
          <p:cNvPr id="516" name="Google Shape;516;p48"/>
          <p:cNvCxnSpPr>
            <a:endCxn id="514" idx="2"/>
          </p:cNvCxnSpPr>
          <p:nvPr/>
        </p:nvCxnSpPr>
        <p:spPr>
          <a:xfrm flipH="1" rot="10800000">
            <a:off x="6960500" y="1412875"/>
            <a:ext cx="171300" cy="6888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9"/>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5.3. Parametric Study with Quasi-Static Conditions and Clamped BC</a:t>
            </a:r>
            <a:endParaRPr/>
          </a:p>
          <a:p>
            <a:pPr indent="0" lvl="0" marL="0" rtl="0" algn="l">
              <a:spcBef>
                <a:spcPts val="0"/>
              </a:spcBef>
              <a:spcAft>
                <a:spcPts val="0"/>
              </a:spcAft>
              <a:buNone/>
            </a:pPr>
            <a:r>
              <a:rPr lang="en"/>
              <a:t>	</a:t>
            </a:r>
            <a:endParaRPr i="1" sz="1900"/>
          </a:p>
        </p:txBody>
      </p:sp>
      <p:sp>
        <p:nvSpPr>
          <p:cNvPr id="523" name="Google Shape;523;p49"/>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30</a:t>
            </a:r>
            <a:endParaRPr/>
          </a:p>
        </p:txBody>
      </p:sp>
      <p:sp>
        <p:nvSpPr>
          <p:cNvPr id="524" name="Google Shape;524;p49"/>
          <p:cNvSpPr txBox="1"/>
          <p:nvPr>
            <p:ph idx="1" type="body"/>
          </p:nvPr>
        </p:nvSpPr>
        <p:spPr>
          <a:xfrm>
            <a:off x="731837" y="1412875"/>
            <a:ext cx="10728300" cy="4680000"/>
          </a:xfrm>
          <a:prstGeom prst="rect">
            <a:avLst/>
          </a:prstGeom>
        </p:spPr>
        <p:txBody>
          <a:bodyPr anchorCtr="0" anchor="t" bIns="0" lIns="0" spcFirstLastPara="1" rIns="0" wrap="square" tIns="0">
            <a:noAutofit/>
          </a:bodyPr>
          <a:lstStyle/>
          <a:p>
            <a:pPr indent="0" lvl="0" marL="0" rtl="0" algn="l">
              <a:lnSpc>
                <a:spcPct val="150000"/>
              </a:lnSpc>
              <a:spcBef>
                <a:spcPts val="1000"/>
              </a:spcBef>
              <a:spcAft>
                <a:spcPts val="0"/>
              </a:spcAft>
              <a:buNone/>
            </a:pPr>
            <a:r>
              <a:rPr lang="en"/>
              <a:t>Discussion</a:t>
            </a:r>
            <a:r>
              <a:rPr lang="en"/>
              <a:t> of results:</a:t>
            </a:r>
            <a:endParaRPr/>
          </a:p>
          <a:p>
            <a:pPr indent="-342900" lvl="0" marL="457200" rtl="0" algn="l">
              <a:lnSpc>
                <a:spcPct val="150000"/>
              </a:lnSpc>
              <a:spcBef>
                <a:spcPts val="1000"/>
              </a:spcBef>
              <a:spcAft>
                <a:spcPts val="0"/>
              </a:spcAft>
              <a:buSzPts val="1800"/>
              <a:buChar char="•"/>
            </a:pPr>
            <a:r>
              <a:rPr lang="en"/>
              <a:t>As expected, for the same PEEQ, the Von Mises stress is the same for AA7020 (non-rate dependant) and different for TRIP780 (rate dependant)</a:t>
            </a:r>
            <a:endParaRPr/>
          </a:p>
          <a:p>
            <a:pPr indent="-342900" lvl="0" marL="457200" rtl="0" algn="l">
              <a:lnSpc>
                <a:spcPct val="150000"/>
              </a:lnSpc>
              <a:spcBef>
                <a:spcPts val="0"/>
              </a:spcBef>
              <a:spcAft>
                <a:spcPts val="0"/>
              </a:spcAft>
              <a:buSzPts val="1800"/>
              <a:buChar char="•"/>
            </a:pPr>
            <a:r>
              <a:rPr lang="en"/>
              <a:t>Fracture occurs after 200 sec for TRIP780 but after 100 sec for AA7020 when small strain rate are applied</a:t>
            </a:r>
            <a:endParaRPr/>
          </a:p>
          <a:p>
            <a:pPr indent="-342900" lvl="0" marL="457200" rtl="0" algn="l">
              <a:lnSpc>
                <a:spcPct val="150000"/>
              </a:lnSpc>
              <a:spcBef>
                <a:spcPts val="0"/>
              </a:spcBef>
              <a:spcAft>
                <a:spcPts val="0"/>
              </a:spcAft>
              <a:buSzPts val="1800"/>
              <a:buChar char="•"/>
            </a:pPr>
            <a:r>
              <a:rPr lang="en"/>
              <a:t>TRIP780 might be </a:t>
            </a:r>
            <a:r>
              <a:rPr lang="en"/>
              <a:t>preferred</a:t>
            </a:r>
            <a:r>
              <a:rPr lang="en"/>
              <a:t> in a case of quasi-static strain rates for the selected geometry (alpha = 15 deg , cap radius = 5 mm , central section width = 50 mm)</a:t>
            </a:r>
            <a:endParaRPr/>
          </a:p>
          <a:p>
            <a:pPr indent="-342900" lvl="0" marL="457200" rtl="0" algn="l">
              <a:lnSpc>
                <a:spcPct val="150000"/>
              </a:lnSpc>
              <a:spcBef>
                <a:spcPts val="0"/>
              </a:spcBef>
              <a:spcAft>
                <a:spcPts val="0"/>
              </a:spcAft>
              <a:buSzPts val="1800"/>
              <a:buChar char="•"/>
            </a:pPr>
            <a:r>
              <a:rPr lang="en"/>
              <a:t>Note that the kinetic </a:t>
            </a:r>
            <a:r>
              <a:rPr lang="en"/>
              <a:t>energy</a:t>
            </a:r>
            <a:r>
              <a:rPr lang="en"/>
              <a:t> was less than 5% of the total internal energy in the system, meaning that </a:t>
            </a:r>
            <a:r>
              <a:rPr lang="en"/>
              <a:t>the</a:t>
            </a:r>
            <a:r>
              <a:rPr lang="en"/>
              <a:t> simulations can indeed be considered quasi-static.</a:t>
            </a:r>
            <a:endParaRPr/>
          </a:p>
          <a:p>
            <a:pPr indent="0" lvl="0" marL="0" rtl="0" algn="l">
              <a:lnSpc>
                <a:spcPct val="150000"/>
              </a:lnSpc>
              <a:spcBef>
                <a:spcPts val="1000"/>
              </a:spcBef>
              <a:spcAft>
                <a:spcPts val="0"/>
              </a:spcAft>
              <a:buNone/>
            </a:pPr>
            <a:r>
              <a:t/>
            </a:r>
            <a:endParaRPr/>
          </a:p>
          <a:p>
            <a:pPr indent="0" lvl="0" marL="0" rtl="0" algn="l">
              <a:lnSpc>
                <a:spcPct val="150000"/>
              </a:lnSpc>
              <a:spcBef>
                <a:spcPts val="1000"/>
              </a:spcBef>
              <a:spcAft>
                <a:spcPts val="0"/>
              </a:spcAft>
              <a:buNone/>
            </a:pPr>
            <a:r>
              <a:t/>
            </a:r>
            <a:endParaRPr/>
          </a:p>
          <a:p>
            <a:pPr indent="0" lvl="0" marL="0" rtl="0" algn="l">
              <a:lnSpc>
                <a:spcPct val="150000"/>
              </a:lnSpc>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0"/>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5.4. Fracture investigation</a:t>
            </a:r>
            <a:endParaRPr/>
          </a:p>
        </p:txBody>
      </p:sp>
      <p:sp>
        <p:nvSpPr>
          <p:cNvPr id="531" name="Google Shape;531;p50"/>
          <p:cNvSpPr txBox="1"/>
          <p:nvPr>
            <p:ph idx="1" type="body"/>
          </p:nvPr>
        </p:nvSpPr>
        <p:spPr>
          <a:xfrm>
            <a:off x="731837" y="1412875"/>
            <a:ext cx="10728300" cy="4680000"/>
          </a:xfrm>
          <a:prstGeom prst="rect">
            <a:avLst/>
          </a:prstGeom>
        </p:spPr>
        <p:txBody>
          <a:bodyPr anchorCtr="0" anchor="t" bIns="0" lIns="0" spcFirstLastPara="1" rIns="0" wrap="square" tIns="0">
            <a:noAutofit/>
          </a:bodyPr>
          <a:lstStyle/>
          <a:p>
            <a:pPr indent="-355600" lvl="0" marL="457200" rtl="0" algn="l">
              <a:spcBef>
                <a:spcPts val="1000"/>
              </a:spcBef>
              <a:spcAft>
                <a:spcPts val="0"/>
              </a:spcAft>
              <a:buSzPts val="2000"/>
              <a:buChar char="●"/>
            </a:pPr>
            <a:r>
              <a:rPr lang="en" sz="2000"/>
              <a:t>TRIP780 shows </a:t>
            </a:r>
            <a:r>
              <a:rPr b="1" lang="en" sz="2000"/>
              <a:t>no fracture</a:t>
            </a:r>
            <a:r>
              <a:rPr lang="en" sz="2000"/>
              <a:t> in any of the tested configurations</a:t>
            </a:r>
            <a:endParaRPr sz="2000"/>
          </a:p>
          <a:p>
            <a:pPr indent="-355600" lvl="0" marL="457200" rtl="0" algn="l">
              <a:spcBef>
                <a:spcPts val="0"/>
              </a:spcBef>
              <a:spcAft>
                <a:spcPts val="0"/>
              </a:spcAft>
              <a:buSzPts val="2000"/>
              <a:buChar char="●"/>
            </a:pPr>
            <a:r>
              <a:rPr lang="en" sz="2000"/>
              <a:t>AA7020: </a:t>
            </a:r>
            <a:r>
              <a:rPr b="1" lang="en" sz="2000"/>
              <a:t>central section</a:t>
            </a:r>
            <a:r>
              <a:rPr lang="en" sz="2000"/>
              <a:t> width has high importance in fracture development</a:t>
            </a:r>
            <a:endParaRPr sz="2000"/>
          </a:p>
          <a:p>
            <a:pPr indent="-355600" lvl="1" marL="914400" rtl="0" algn="l">
              <a:spcBef>
                <a:spcPts val="0"/>
              </a:spcBef>
              <a:spcAft>
                <a:spcPts val="0"/>
              </a:spcAft>
              <a:buSzPts val="2000"/>
              <a:buChar char="○"/>
            </a:pPr>
            <a:r>
              <a:rPr lang="en" sz="2000"/>
              <a:t>Dependence on </a:t>
            </a:r>
            <a:r>
              <a:rPr b="1" lang="en" sz="2000"/>
              <a:t>cap radius</a:t>
            </a:r>
            <a:r>
              <a:rPr lang="en" sz="2000"/>
              <a:t> &amp; </a:t>
            </a:r>
            <a:r>
              <a:rPr b="1" lang="en" sz="2000"/>
              <a:t>bend angle</a:t>
            </a:r>
            <a:r>
              <a:rPr lang="en" sz="2000"/>
              <a:t> in fracture behavior</a:t>
            </a:r>
            <a:endParaRPr sz="2000"/>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p:txBody>
      </p:sp>
      <p:sp>
        <p:nvSpPr>
          <p:cNvPr id="532" name="Google Shape;532;p50"/>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1"/>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5.4. Central width</a:t>
            </a:r>
            <a:endParaRPr/>
          </a:p>
        </p:txBody>
      </p:sp>
      <p:sp>
        <p:nvSpPr>
          <p:cNvPr id="539" name="Google Shape;539;p51"/>
          <p:cNvSpPr txBox="1"/>
          <p:nvPr>
            <p:ph idx="1" type="body"/>
          </p:nvPr>
        </p:nvSpPr>
        <p:spPr>
          <a:xfrm>
            <a:off x="731825" y="1412875"/>
            <a:ext cx="10728300" cy="900000"/>
          </a:xfrm>
          <a:prstGeom prst="rect">
            <a:avLst/>
          </a:prstGeom>
        </p:spPr>
        <p:txBody>
          <a:bodyPr anchorCtr="0" anchor="t" bIns="0" lIns="0" spcFirstLastPara="1" rIns="0" wrap="square" tIns="0">
            <a:noAutofit/>
          </a:bodyPr>
          <a:lstStyle/>
          <a:p>
            <a:pPr indent="-355600" lvl="0" marL="457200" rtl="0" algn="l">
              <a:spcBef>
                <a:spcPts val="1000"/>
              </a:spcBef>
              <a:spcAft>
                <a:spcPts val="0"/>
              </a:spcAft>
              <a:buSzPts val="2000"/>
              <a:buChar char="•"/>
            </a:pPr>
            <a:r>
              <a:rPr lang="en" sz="2000"/>
              <a:t>Values were extracted for shell elements SPOS.</a:t>
            </a:r>
            <a:endParaRPr sz="2000"/>
          </a:p>
        </p:txBody>
      </p:sp>
      <p:sp>
        <p:nvSpPr>
          <p:cNvPr id="540" name="Google Shape;540;p51"/>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32</a:t>
            </a:r>
            <a:endParaRPr/>
          </a:p>
        </p:txBody>
      </p:sp>
      <p:pic>
        <p:nvPicPr>
          <p:cNvPr id="541" name="Google Shape;541;p51"/>
          <p:cNvPicPr preferRelativeResize="0"/>
          <p:nvPr/>
        </p:nvPicPr>
        <p:blipFill>
          <a:blip r:embed="rId3">
            <a:alphaModFix/>
          </a:blip>
          <a:stretch>
            <a:fillRect/>
          </a:stretch>
        </p:blipFill>
        <p:spPr>
          <a:xfrm>
            <a:off x="5197975" y="2598150"/>
            <a:ext cx="5170301" cy="3877726"/>
          </a:xfrm>
          <a:prstGeom prst="rect">
            <a:avLst/>
          </a:prstGeom>
          <a:noFill/>
          <a:ln>
            <a:noFill/>
          </a:ln>
        </p:spPr>
      </p:pic>
      <p:pic>
        <p:nvPicPr>
          <p:cNvPr id="542" name="Google Shape;542;p51"/>
          <p:cNvPicPr preferRelativeResize="0"/>
          <p:nvPr/>
        </p:nvPicPr>
        <p:blipFill rotWithShape="1">
          <a:blip r:embed="rId4">
            <a:alphaModFix/>
          </a:blip>
          <a:srcRect b="3381" l="0" r="3910" t="0"/>
          <a:stretch/>
        </p:blipFill>
        <p:spPr>
          <a:xfrm>
            <a:off x="353382" y="2598150"/>
            <a:ext cx="4844594" cy="3653475"/>
          </a:xfrm>
          <a:prstGeom prst="rect">
            <a:avLst/>
          </a:prstGeom>
          <a:noFill/>
          <a:ln>
            <a:noFill/>
          </a:ln>
        </p:spPr>
      </p:pic>
      <p:pic>
        <p:nvPicPr>
          <p:cNvPr id="543" name="Google Shape;543;p51"/>
          <p:cNvPicPr preferRelativeResize="0"/>
          <p:nvPr/>
        </p:nvPicPr>
        <p:blipFill>
          <a:blip r:embed="rId5">
            <a:alphaModFix/>
          </a:blip>
          <a:stretch>
            <a:fillRect/>
          </a:stretch>
        </p:blipFill>
        <p:spPr>
          <a:xfrm>
            <a:off x="9125806" y="11850"/>
            <a:ext cx="2639068" cy="2586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2"/>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5.4. Status identification </a:t>
            </a:r>
            <a:endParaRPr/>
          </a:p>
        </p:txBody>
      </p:sp>
      <p:sp>
        <p:nvSpPr>
          <p:cNvPr id="550" name="Google Shape;550;p52"/>
          <p:cNvSpPr txBox="1"/>
          <p:nvPr>
            <p:ph idx="1" type="body"/>
          </p:nvPr>
        </p:nvSpPr>
        <p:spPr>
          <a:xfrm>
            <a:off x="731825" y="5192875"/>
            <a:ext cx="10728300" cy="900000"/>
          </a:xfrm>
          <a:prstGeom prst="rect">
            <a:avLst/>
          </a:prstGeom>
        </p:spPr>
        <p:txBody>
          <a:bodyPr anchorCtr="0" anchor="t" bIns="0" lIns="0" spcFirstLastPara="1" rIns="0" wrap="square" tIns="0">
            <a:noAutofit/>
          </a:bodyPr>
          <a:lstStyle/>
          <a:p>
            <a:pPr indent="-355600" lvl="0" marL="457200" rtl="0" algn="l">
              <a:spcBef>
                <a:spcPts val="1000"/>
              </a:spcBef>
              <a:spcAft>
                <a:spcPts val="0"/>
              </a:spcAft>
              <a:buSzPts val="2000"/>
              <a:buChar char="•"/>
            </a:pPr>
            <a:r>
              <a:rPr lang="en" sz="2000"/>
              <a:t>Status checked from last frame, code of fractured element, history output extracted for PEEQ, TRIAX, LODE at specific location. </a:t>
            </a:r>
            <a:endParaRPr sz="2000"/>
          </a:p>
        </p:txBody>
      </p:sp>
      <p:sp>
        <p:nvSpPr>
          <p:cNvPr id="551" name="Google Shape;551;p52"/>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33</a:t>
            </a:r>
            <a:endParaRPr/>
          </a:p>
        </p:txBody>
      </p:sp>
      <p:pic>
        <p:nvPicPr>
          <p:cNvPr id="552" name="Google Shape;552;p52"/>
          <p:cNvPicPr preferRelativeResize="0"/>
          <p:nvPr/>
        </p:nvPicPr>
        <p:blipFill>
          <a:blip r:embed="rId3">
            <a:alphaModFix/>
          </a:blip>
          <a:stretch>
            <a:fillRect/>
          </a:stretch>
        </p:blipFill>
        <p:spPr>
          <a:xfrm>
            <a:off x="363100" y="1031250"/>
            <a:ext cx="5358251" cy="4017525"/>
          </a:xfrm>
          <a:prstGeom prst="rect">
            <a:avLst/>
          </a:prstGeom>
          <a:noFill/>
          <a:ln>
            <a:noFill/>
          </a:ln>
        </p:spPr>
      </p:pic>
      <p:pic>
        <p:nvPicPr>
          <p:cNvPr id="553" name="Google Shape;553;p52"/>
          <p:cNvPicPr preferRelativeResize="0"/>
          <p:nvPr/>
        </p:nvPicPr>
        <p:blipFill>
          <a:blip r:embed="rId4">
            <a:alphaModFix/>
          </a:blip>
          <a:stretch>
            <a:fillRect/>
          </a:stretch>
        </p:blipFill>
        <p:spPr>
          <a:xfrm>
            <a:off x="6230475" y="1274575"/>
            <a:ext cx="5279799" cy="3699252"/>
          </a:xfrm>
          <a:prstGeom prst="rect">
            <a:avLst/>
          </a:prstGeom>
          <a:noFill/>
          <a:ln>
            <a:noFill/>
          </a:ln>
        </p:spPr>
      </p:pic>
      <p:cxnSp>
        <p:nvCxnSpPr>
          <p:cNvPr id="554" name="Google Shape;554;p52"/>
          <p:cNvCxnSpPr/>
          <p:nvPr/>
        </p:nvCxnSpPr>
        <p:spPr>
          <a:xfrm flipH="1">
            <a:off x="5432700" y="2883850"/>
            <a:ext cx="663300" cy="7500"/>
          </a:xfrm>
          <a:prstGeom prst="straightConnector1">
            <a:avLst/>
          </a:prstGeom>
          <a:noFill/>
          <a:ln cap="flat" cmpd="sng" w="19050">
            <a:solidFill>
              <a:schemeClr val="accent5"/>
            </a:solidFill>
            <a:prstDash val="solid"/>
            <a:round/>
            <a:headEnd len="med" w="med" type="none"/>
            <a:tailEnd len="med" w="med" type="triangle"/>
          </a:ln>
        </p:spPr>
      </p:cxnSp>
      <p:pic>
        <p:nvPicPr>
          <p:cNvPr id="555" name="Google Shape;555;p52"/>
          <p:cNvPicPr preferRelativeResize="0"/>
          <p:nvPr/>
        </p:nvPicPr>
        <p:blipFill>
          <a:blip r:embed="rId5">
            <a:alphaModFix/>
          </a:blip>
          <a:stretch>
            <a:fillRect/>
          </a:stretch>
        </p:blipFill>
        <p:spPr>
          <a:xfrm>
            <a:off x="8092950" y="412725"/>
            <a:ext cx="1664801" cy="2000301"/>
          </a:xfrm>
          <a:prstGeom prst="rect">
            <a:avLst/>
          </a:prstGeom>
          <a:noFill/>
          <a:ln>
            <a:noFill/>
          </a:ln>
        </p:spPr>
      </p:pic>
      <p:sp>
        <p:nvSpPr>
          <p:cNvPr id="556" name="Google Shape;556;p52"/>
          <p:cNvSpPr/>
          <p:nvPr/>
        </p:nvSpPr>
        <p:spPr>
          <a:xfrm>
            <a:off x="8129975" y="338000"/>
            <a:ext cx="880500" cy="8223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3"/>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5.4. Cap Radius</a:t>
            </a:r>
            <a:endParaRPr/>
          </a:p>
        </p:txBody>
      </p:sp>
      <p:sp>
        <p:nvSpPr>
          <p:cNvPr id="563" name="Google Shape;563;p53"/>
          <p:cNvSpPr txBox="1"/>
          <p:nvPr>
            <p:ph idx="1" type="body"/>
          </p:nvPr>
        </p:nvSpPr>
        <p:spPr>
          <a:xfrm>
            <a:off x="731825" y="5336975"/>
            <a:ext cx="10728300" cy="756000"/>
          </a:xfrm>
          <a:prstGeom prst="rect">
            <a:avLst/>
          </a:prstGeom>
        </p:spPr>
        <p:txBody>
          <a:bodyPr anchorCtr="0" anchor="t" bIns="0" lIns="0" spcFirstLastPara="1" rIns="0" wrap="square" tIns="0">
            <a:noAutofit/>
          </a:bodyPr>
          <a:lstStyle/>
          <a:p>
            <a:pPr indent="-355600" lvl="0" marL="457200" rtl="0" algn="l">
              <a:spcBef>
                <a:spcPts val="1000"/>
              </a:spcBef>
              <a:spcAft>
                <a:spcPts val="0"/>
              </a:spcAft>
              <a:buSzPts val="2000"/>
              <a:buChar char="•"/>
            </a:pPr>
            <a:r>
              <a:rPr lang="en" sz="2000"/>
              <a:t>Strain to fracture of </a:t>
            </a:r>
            <a:r>
              <a:rPr lang="en" sz="2000"/>
              <a:t>5 mm</a:t>
            </a:r>
            <a:r>
              <a:rPr lang="en" sz="2000"/>
              <a:t> configuration is 8.3% higher than 7 mm, </a:t>
            </a:r>
            <a:r>
              <a:rPr lang="en" sz="2000">
                <a:solidFill>
                  <a:schemeClr val="accent5"/>
                </a:solidFill>
              </a:rPr>
              <a:t>32%</a:t>
            </a:r>
            <a:r>
              <a:rPr lang="en" sz="2000"/>
              <a:t> higher than 10 mm.</a:t>
            </a:r>
            <a:endParaRPr sz="2000"/>
          </a:p>
        </p:txBody>
      </p:sp>
      <p:sp>
        <p:nvSpPr>
          <p:cNvPr id="564" name="Google Shape;564;p53"/>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34</a:t>
            </a:r>
            <a:endParaRPr/>
          </a:p>
        </p:txBody>
      </p:sp>
      <p:pic>
        <p:nvPicPr>
          <p:cNvPr id="565" name="Google Shape;565;p53"/>
          <p:cNvPicPr preferRelativeResize="0"/>
          <p:nvPr/>
        </p:nvPicPr>
        <p:blipFill>
          <a:blip r:embed="rId3">
            <a:alphaModFix/>
          </a:blip>
          <a:stretch>
            <a:fillRect/>
          </a:stretch>
        </p:blipFill>
        <p:spPr>
          <a:xfrm>
            <a:off x="6035625" y="757775"/>
            <a:ext cx="5879675" cy="4409750"/>
          </a:xfrm>
          <a:prstGeom prst="rect">
            <a:avLst/>
          </a:prstGeom>
          <a:noFill/>
          <a:ln>
            <a:noFill/>
          </a:ln>
        </p:spPr>
      </p:pic>
      <p:pic>
        <p:nvPicPr>
          <p:cNvPr id="566" name="Google Shape;566;p53"/>
          <p:cNvPicPr preferRelativeResize="0"/>
          <p:nvPr/>
        </p:nvPicPr>
        <p:blipFill>
          <a:blip r:embed="rId4">
            <a:alphaModFix/>
          </a:blip>
          <a:stretch>
            <a:fillRect/>
          </a:stretch>
        </p:blipFill>
        <p:spPr>
          <a:xfrm>
            <a:off x="155950" y="757769"/>
            <a:ext cx="5879675" cy="44097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4"/>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5.4. Bend Angle</a:t>
            </a:r>
            <a:endParaRPr/>
          </a:p>
        </p:txBody>
      </p:sp>
      <p:sp>
        <p:nvSpPr>
          <p:cNvPr id="573" name="Google Shape;573;p54"/>
          <p:cNvSpPr txBox="1"/>
          <p:nvPr>
            <p:ph idx="1" type="body"/>
          </p:nvPr>
        </p:nvSpPr>
        <p:spPr>
          <a:xfrm>
            <a:off x="731825" y="5312875"/>
            <a:ext cx="10728300" cy="780000"/>
          </a:xfrm>
          <a:prstGeom prst="rect">
            <a:avLst/>
          </a:prstGeom>
        </p:spPr>
        <p:txBody>
          <a:bodyPr anchorCtr="0" anchor="t" bIns="0" lIns="0" spcFirstLastPara="1" rIns="0" wrap="square" tIns="0">
            <a:noAutofit/>
          </a:bodyPr>
          <a:lstStyle/>
          <a:p>
            <a:pPr indent="-355600" lvl="0" marL="457200" rtl="0" algn="l">
              <a:spcBef>
                <a:spcPts val="1000"/>
              </a:spcBef>
              <a:spcAft>
                <a:spcPts val="0"/>
              </a:spcAft>
              <a:buSzPts val="2000"/>
              <a:buChar char="•"/>
            </a:pPr>
            <a:r>
              <a:rPr lang="en" sz="2000"/>
              <a:t>Strain to fracture of 45° configuration is 4.5% higher than 30°, 2.9% higher than 15°.</a:t>
            </a:r>
            <a:endParaRPr sz="2000"/>
          </a:p>
        </p:txBody>
      </p:sp>
      <p:sp>
        <p:nvSpPr>
          <p:cNvPr id="574" name="Google Shape;574;p54"/>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35</a:t>
            </a:r>
            <a:endParaRPr/>
          </a:p>
        </p:txBody>
      </p:sp>
      <p:pic>
        <p:nvPicPr>
          <p:cNvPr id="575" name="Google Shape;575;p54"/>
          <p:cNvPicPr preferRelativeResize="0"/>
          <p:nvPr/>
        </p:nvPicPr>
        <p:blipFill rotWithShape="1">
          <a:blip r:embed="rId3">
            <a:alphaModFix/>
          </a:blip>
          <a:srcRect b="2479" l="3539" r="5477" t="1780"/>
          <a:stretch/>
        </p:blipFill>
        <p:spPr>
          <a:xfrm>
            <a:off x="643350" y="984688"/>
            <a:ext cx="5332351" cy="4208299"/>
          </a:xfrm>
          <a:prstGeom prst="rect">
            <a:avLst/>
          </a:prstGeom>
          <a:noFill/>
          <a:ln>
            <a:noFill/>
          </a:ln>
        </p:spPr>
      </p:pic>
      <p:pic>
        <p:nvPicPr>
          <p:cNvPr id="576" name="Google Shape;576;p54"/>
          <p:cNvPicPr preferRelativeResize="0"/>
          <p:nvPr/>
        </p:nvPicPr>
        <p:blipFill>
          <a:blip r:embed="rId4">
            <a:alphaModFix/>
          </a:blip>
          <a:stretch>
            <a:fillRect/>
          </a:stretch>
        </p:blipFill>
        <p:spPr>
          <a:xfrm>
            <a:off x="5849149" y="812475"/>
            <a:ext cx="6000526" cy="45004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5"/>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6. Conclusion</a:t>
            </a:r>
            <a:endParaRPr/>
          </a:p>
        </p:txBody>
      </p:sp>
      <p:sp>
        <p:nvSpPr>
          <p:cNvPr id="583" name="Google Shape;583;p55"/>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36</a:t>
            </a:r>
            <a:endParaRPr/>
          </a:p>
        </p:txBody>
      </p:sp>
      <p:sp>
        <p:nvSpPr>
          <p:cNvPr id="584" name="Google Shape;584;p55"/>
          <p:cNvSpPr txBox="1"/>
          <p:nvPr>
            <p:ph idx="1" type="body"/>
          </p:nvPr>
        </p:nvSpPr>
        <p:spPr>
          <a:xfrm>
            <a:off x="731837" y="1412875"/>
            <a:ext cx="10728300" cy="468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Learnt Automatic CAE Simulation</a:t>
            </a:r>
            <a:endParaRPr/>
          </a:p>
          <a:p>
            <a:pPr indent="-342900" lvl="0" marL="457200" rtl="0" algn="l">
              <a:spcBef>
                <a:spcPts val="0"/>
              </a:spcBef>
              <a:spcAft>
                <a:spcPts val="0"/>
              </a:spcAft>
              <a:buSzPts val="1800"/>
              <a:buChar char="•"/>
            </a:pPr>
            <a:r>
              <a:rPr lang="en"/>
              <a:t>AA7020 material absorbs more energy but leads to fracture</a:t>
            </a:r>
            <a:endParaRPr/>
          </a:p>
          <a:p>
            <a:pPr indent="-342900" lvl="0" marL="457200" rtl="0" algn="l">
              <a:spcBef>
                <a:spcPts val="0"/>
              </a:spcBef>
              <a:spcAft>
                <a:spcPts val="0"/>
              </a:spcAft>
              <a:buSzPts val="1800"/>
              <a:buChar char="•"/>
            </a:pPr>
            <a:r>
              <a:rPr lang="en"/>
              <a:t>Bend Angle has almost no effect on the ALLPD in contrast to Radius and Central Section Width</a:t>
            </a:r>
            <a:endParaRPr/>
          </a:p>
          <a:p>
            <a:pPr indent="-342900" lvl="0" marL="457200" rtl="0" algn="l">
              <a:spcBef>
                <a:spcPts val="0"/>
              </a:spcBef>
              <a:spcAft>
                <a:spcPts val="0"/>
              </a:spcAft>
              <a:buSzPts val="1800"/>
              <a:buChar char="•"/>
            </a:pPr>
            <a:r>
              <a:rPr lang="en"/>
              <a:t>Clamping is important for Min configurations</a:t>
            </a:r>
            <a:endParaRPr/>
          </a:p>
          <a:p>
            <a:pPr indent="-342900" lvl="0" marL="457200" rtl="0" algn="l">
              <a:spcBef>
                <a:spcPts val="0"/>
              </a:spcBef>
              <a:spcAft>
                <a:spcPts val="0"/>
              </a:spcAft>
              <a:buSzPts val="1800"/>
              <a:buChar char="•"/>
            </a:pPr>
            <a:r>
              <a:rPr lang="en"/>
              <a:t>Strain rate dependency is important for different velocities</a:t>
            </a:r>
            <a:endParaRPr/>
          </a:p>
          <a:p>
            <a:pPr indent="-342900" lvl="0" marL="457200" rtl="0" algn="l">
              <a:spcBef>
                <a:spcPts val="0"/>
              </a:spcBef>
              <a:spcAft>
                <a:spcPts val="0"/>
              </a:spcAft>
              <a:buSzPts val="1800"/>
              <a:buChar char="•"/>
            </a:pPr>
            <a:r>
              <a:rPr lang="en"/>
              <a:t>Cap radius highly affects PEEQ at fracture</a:t>
            </a:r>
            <a:endParaRPr sz="2000"/>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6"/>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7. References:</a:t>
            </a:r>
            <a:endParaRPr/>
          </a:p>
        </p:txBody>
      </p:sp>
      <p:sp>
        <p:nvSpPr>
          <p:cNvPr id="591" name="Google Shape;591;p56"/>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37</a:t>
            </a:r>
            <a:endParaRPr/>
          </a:p>
        </p:txBody>
      </p:sp>
      <p:sp>
        <p:nvSpPr>
          <p:cNvPr id="592" name="Google Shape;592;p56"/>
          <p:cNvSpPr txBox="1"/>
          <p:nvPr/>
        </p:nvSpPr>
        <p:spPr>
          <a:xfrm>
            <a:off x="731850" y="1951350"/>
            <a:ext cx="9258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[1] </a:t>
            </a:r>
            <a:r>
              <a:rPr b="1" lang="en" sz="2000"/>
              <a:t>Fras T, Roth CC, Mohr D. (2018).</a:t>
            </a:r>
            <a:r>
              <a:rPr lang="en" sz="2000"/>
              <a:t> </a:t>
            </a:r>
            <a:r>
              <a:rPr i="1" lang="en" sz="2000"/>
              <a:t>Fracture of high-strength armor steel under impact loading.</a:t>
            </a:r>
            <a:r>
              <a:rPr lang="en" sz="2000"/>
              <a:t> International Journal of Impact Engineering 111: 147-64. https://doi.org/10.1016/j.ijimpeng.2017.09.009</a:t>
            </a:r>
            <a:endParaRPr sz="2000"/>
          </a:p>
          <a:p>
            <a:pPr indent="0" lvl="0" marL="0" rtl="0" algn="l">
              <a:spcBef>
                <a:spcPts val="0"/>
              </a:spcBef>
              <a:spcAft>
                <a:spcPts val="0"/>
              </a:spcAft>
              <a:buNone/>
            </a:pPr>
            <a:r>
              <a:rPr lang="en" sz="2000"/>
              <a:t>[2] </a:t>
            </a:r>
            <a:r>
              <a:rPr b="1" lang="en" sz="2000"/>
              <a:t>Roth, C.C., Mohr, D. (2014).</a:t>
            </a:r>
            <a:r>
              <a:rPr lang="en" sz="2000"/>
              <a:t> </a:t>
            </a:r>
            <a:r>
              <a:rPr i="1" lang="en" sz="2000"/>
              <a:t>Effect of strain rate on ductile fracture initiation in advanced high strength steel sheets: experiments and modeling.</a:t>
            </a:r>
            <a:r>
              <a:rPr lang="en" sz="2000"/>
              <a:t> International Journal of Plasticity, 56 pp. 19–44 https://doi.org/10.1016/j.ijplas.2014.01.003</a:t>
            </a:r>
            <a:endParaRPr sz="2000"/>
          </a:p>
          <a:p>
            <a:pPr indent="0" lvl="0" marL="0" rtl="0" algn="l">
              <a:spcBef>
                <a:spcPts val="0"/>
              </a:spcBef>
              <a:spcAft>
                <a:spcPts val="0"/>
              </a:spcAft>
              <a:buNone/>
            </a:pPr>
            <a:r>
              <a:rPr lang="en" sz="2000"/>
              <a:t>[3] </a:t>
            </a:r>
            <a:r>
              <a:rPr b="1" lang="en" sz="2000"/>
              <a:t>Roth, C.C., Fras, T., Mohr, D., 2020.</a:t>
            </a:r>
            <a:r>
              <a:rPr lang="en" sz="2000"/>
              <a:t> </a:t>
            </a:r>
            <a:r>
              <a:rPr i="1" lang="en" sz="2000"/>
              <a:t>Dynamic perforation of lightweight armor: Temperature-dependent plasticity and fracture of aluminum 7020-T6.</a:t>
            </a:r>
            <a:r>
              <a:rPr lang="en" sz="2000"/>
              <a:t> Mech. Mater. 149, 103537. https://doi.org/10.1016/j.mechmat.2020.103537</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 Introduction</a:t>
            </a:r>
            <a:endParaRPr/>
          </a:p>
        </p:txBody>
      </p:sp>
      <p:sp>
        <p:nvSpPr>
          <p:cNvPr id="169" name="Google Shape;169;p21"/>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a:t>
            </a:r>
            <a:endParaRPr/>
          </a:p>
        </p:txBody>
      </p:sp>
      <p:pic>
        <p:nvPicPr>
          <p:cNvPr id="170" name="Google Shape;170;p21"/>
          <p:cNvPicPr preferRelativeResize="0"/>
          <p:nvPr/>
        </p:nvPicPr>
        <p:blipFill>
          <a:blip r:embed="rId3">
            <a:alphaModFix/>
          </a:blip>
          <a:stretch>
            <a:fillRect/>
          </a:stretch>
        </p:blipFill>
        <p:spPr>
          <a:xfrm>
            <a:off x="3279424" y="3185325"/>
            <a:ext cx="5340601" cy="2301075"/>
          </a:xfrm>
          <a:prstGeom prst="rect">
            <a:avLst/>
          </a:prstGeom>
          <a:noFill/>
          <a:ln>
            <a:noFill/>
          </a:ln>
        </p:spPr>
      </p:pic>
      <p:sp>
        <p:nvSpPr>
          <p:cNvPr id="171" name="Google Shape;171;p21"/>
          <p:cNvSpPr txBox="1"/>
          <p:nvPr/>
        </p:nvSpPr>
        <p:spPr>
          <a:xfrm>
            <a:off x="58775" y="958150"/>
            <a:ext cx="12074400" cy="330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800"/>
              </a:spcBef>
              <a:spcAft>
                <a:spcPts val="0"/>
              </a:spcAft>
              <a:buClr>
                <a:schemeClr val="dk1"/>
              </a:buClr>
              <a:buSzPts val="1800"/>
              <a:buChar char="●"/>
            </a:pPr>
            <a:r>
              <a:rPr lang="en" sz="1800">
                <a:solidFill>
                  <a:schemeClr val="dk1"/>
                </a:solidFill>
              </a:rPr>
              <a:t>The study is about </a:t>
            </a:r>
            <a:r>
              <a:rPr b="1" lang="en" sz="1800">
                <a:solidFill>
                  <a:schemeClr val="dk1"/>
                </a:solidFill>
              </a:rPr>
              <a:t>assessing material performance under impact condition </a:t>
            </a:r>
            <a:r>
              <a:rPr lang="en" sz="1800">
                <a:solidFill>
                  <a:schemeClr val="dk1"/>
                </a:solidFill>
              </a:rPr>
              <a:t>from the foreign object.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This study focuses on the </a:t>
            </a:r>
            <a:r>
              <a:rPr b="1" lang="en" sz="1800">
                <a:solidFill>
                  <a:schemeClr val="dk1"/>
                </a:solidFill>
              </a:rPr>
              <a:t>cover of an aircraft component </a:t>
            </a:r>
            <a:r>
              <a:rPr lang="en" sz="1800">
                <a:solidFill>
                  <a:schemeClr val="dk1"/>
                </a:solidFill>
              </a:rPr>
              <a:t>(eg. a FLAP), which is supposed to be </a:t>
            </a:r>
            <a:r>
              <a:rPr b="1" lang="en" sz="1800">
                <a:solidFill>
                  <a:schemeClr val="dk1"/>
                </a:solidFill>
              </a:rPr>
              <a:t>critical </a:t>
            </a:r>
            <a:r>
              <a:rPr lang="en" sz="1800">
                <a:solidFill>
                  <a:schemeClr val="dk1"/>
                </a:solidFill>
              </a:rPr>
              <a:t>for </a:t>
            </a:r>
            <a:r>
              <a:rPr lang="en" sz="1800">
                <a:solidFill>
                  <a:schemeClr val="dk1"/>
                </a:solidFill>
              </a:rPr>
              <a:t>flight</a:t>
            </a:r>
            <a:r>
              <a:rPr lang="en" sz="1800">
                <a:solidFill>
                  <a:schemeClr val="dk1"/>
                </a:solidFill>
              </a:rPr>
              <a:t> control and for this reason its integrity must be protected.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Two </a:t>
            </a:r>
            <a:r>
              <a:rPr lang="en" sz="1800">
                <a:solidFill>
                  <a:schemeClr val="dk1"/>
                </a:solidFill>
              </a:rPr>
              <a:t>types of </a:t>
            </a:r>
            <a:r>
              <a:rPr b="1" lang="en" sz="1800">
                <a:solidFill>
                  <a:schemeClr val="dk1"/>
                </a:solidFill>
              </a:rPr>
              <a:t>materials </a:t>
            </a:r>
            <a:r>
              <a:rPr lang="en" sz="1800">
                <a:solidFill>
                  <a:schemeClr val="dk1"/>
                </a:solidFill>
              </a:rPr>
              <a:t>are under analysis for this application.[2][3]</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The </a:t>
            </a:r>
            <a:r>
              <a:rPr b="1" lang="en" sz="1800">
                <a:solidFill>
                  <a:schemeClr val="dk1"/>
                </a:solidFill>
              </a:rPr>
              <a:t>flap </a:t>
            </a:r>
            <a:r>
              <a:rPr lang="en" sz="1800">
                <a:solidFill>
                  <a:schemeClr val="dk1"/>
                </a:solidFill>
              </a:rPr>
              <a:t>is subjected to </a:t>
            </a:r>
            <a:r>
              <a:rPr b="1" lang="en" sz="1800">
                <a:solidFill>
                  <a:schemeClr val="dk1"/>
                </a:solidFill>
              </a:rPr>
              <a:t>impacts from heavy projectiles </a:t>
            </a:r>
            <a:r>
              <a:rPr lang="en" sz="1800">
                <a:solidFill>
                  <a:schemeClr val="dk1"/>
                </a:solidFill>
              </a:rPr>
              <a:t>(MARS300 [1]), requiring materials and geometry to sustain these conditions.</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7"/>
          <p:cNvSpPr txBox="1"/>
          <p:nvPr>
            <p:ph type="title"/>
          </p:nvPr>
        </p:nvSpPr>
        <p:spPr>
          <a:xfrm>
            <a:off x="2218950" y="2123250"/>
            <a:ext cx="7754100" cy="2611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0000"/>
              <a:t>THANK YOU</a:t>
            </a:r>
            <a:endParaRPr b="1" sz="10000"/>
          </a:p>
          <a:p>
            <a:pPr indent="0" lvl="0" marL="0" rtl="0" algn="ctr">
              <a:spcBef>
                <a:spcPts val="0"/>
              </a:spcBef>
              <a:spcAft>
                <a:spcPts val="0"/>
              </a:spcAft>
              <a:buNone/>
            </a:pPr>
            <a:r>
              <a:rPr i="1" lang="en" sz="4700"/>
              <a:t>f</a:t>
            </a:r>
            <a:r>
              <a:rPr i="1" lang="en" sz="4700"/>
              <a:t>or your attention</a:t>
            </a:r>
            <a:endParaRPr i="1" sz="4700"/>
          </a:p>
        </p:txBody>
      </p:sp>
      <p:sp>
        <p:nvSpPr>
          <p:cNvPr id="599" name="Google Shape;599;p57"/>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38</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 Problem Assessment</a:t>
            </a:r>
            <a:endParaRPr/>
          </a:p>
        </p:txBody>
      </p:sp>
      <p:sp>
        <p:nvSpPr>
          <p:cNvPr id="178" name="Google Shape;178;p22"/>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4</a:t>
            </a:r>
            <a:endParaRPr/>
          </a:p>
        </p:txBody>
      </p:sp>
      <p:sp>
        <p:nvSpPr>
          <p:cNvPr id="179" name="Google Shape;179;p22"/>
          <p:cNvSpPr txBox="1"/>
          <p:nvPr/>
        </p:nvSpPr>
        <p:spPr>
          <a:xfrm>
            <a:off x="58800" y="1061100"/>
            <a:ext cx="12074400" cy="370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800"/>
              </a:spcBef>
              <a:spcAft>
                <a:spcPts val="0"/>
              </a:spcAft>
              <a:buClr>
                <a:schemeClr val="dk1"/>
              </a:buClr>
              <a:buSzPts val="1800"/>
              <a:buChar char="●"/>
            </a:pPr>
            <a:r>
              <a:rPr lang="en" sz="1800">
                <a:solidFill>
                  <a:schemeClr val="dk1"/>
                </a:solidFill>
              </a:rPr>
              <a:t>The goal of the project lies in the </a:t>
            </a:r>
            <a:r>
              <a:rPr b="1" lang="en" sz="1800">
                <a:solidFill>
                  <a:schemeClr val="dk1"/>
                </a:solidFill>
              </a:rPr>
              <a:t>efficient simulation </a:t>
            </a:r>
            <a:r>
              <a:rPr lang="en" sz="1800">
                <a:solidFill>
                  <a:schemeClr val="dk1"/>
                </a:solidFill>
              </a:rPr>
              <a:t>of impact with various cut-outs, as well as the </a:t>
            </a:r>
            <a:r>
              <a:rPr b="1" lang="en" sz="1800">
                <a:solidFill>
                  <a:schemeClr val="dk1"/>
                </a:solidFill>
              </a:rPr>
              <a:t>assessment </a:t>
            </a:r>
            <a:r>
              <a:rPr lang="en" sz="1800">
                <a:solidFill>
                  <a:schemeClr val="dk1"/>
                </a:solidFill>
              </a:rPr>
              <a:t>of </a:t>
            </a:r>
            <a:r>
              <a:rPr b="1" lang="en" sz="1800">
                <a:solidFill>
                  <a:schemeClr val="dk1"/>
                </a:solidFill>
              </a:rPr>
              <a:t>loading histories</a:t>
            </a:r>
            <a:r>
              <a:rPr lang="en"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Analyze </a:t>
            </a:r>
            <a:r>
              <a:rPr b="1" lang="en" sz="1800">
                <a:solidFill>
                  <a:schemeClr val="dk1"/>
                </a:solidFill>
              </a:rPr>
              <a:t>trends </a:t>
            </a:r>
            <a:r>
              <a:rPr lang="en" sz="1800">
                <a:solidFill>
                  <a:schemeClr val="dk1"/>
                </a:solidFill>
              </a:rPr>
              <a:t>in </a:t>
            </a:r>
            <a:r>
              <a:rPr b="1" lang="en" sz="1800">
                <a:solidFill>
                  <a:schemeClr val="dk1"/>
                </a:solidFill>
              </a:rPr>
              <a:t>plastic deformation </a:t>
            </a:r>
            <a:r>
              <a:rPr lang="en" sz="1800">
                <a:solidFill>
                  <a:schemeClr val="dk1"/>
                </a:solidFill>
              </a:rPr>
              <a:t>and </a:t>
            </a:r>
            <a:r>
              <a:rPr b="1" lang="en" sz="1800">
                <a:solidFill>
                  <a:schemeClr val="dk1"/>
                </a:solidFill>
              </a:rPr>
              <a:t>fracture behavior</a:t>
            </a:r>
            <a:r>
              <a:rPr lang="en"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a:t>
            </a:r>
            <a:r>
              <a:rPr lang="en" sz="1800">
                <a:solidFill>
                  <a:schemeClr val="dk1"/>
                </a:solidFill>
              </a:rPr>
              <a:t>here are </a:t>
            </a:r>
            <a:r>
              <a:rPr b="1" lang="en" sz="1800">
                <a:solidFill>
                  <a:schemeClr val="dk1"/>
                </a:solidFill>
              </a:rPr>
              <a:t>various parameters</a:t>
            </a:r>
            <a:r>
              <a:rPr lang="en" sz="1800">
                <a:solidFill>
                  <a:schemeClr val="dk1"/>
                </a:solidFill>
              </a:rPr>
              <a:t> on which the study has been conducted. Namely: Impact Velocity, Cap Radius, Bend Angle, Central Section Width, Material, thickness, and clamping conditions.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Since there are a number of parameters, </a:t>
            </a:r>
            <a:r>
              <a:rPr b="1" lang="en" sz="1800">
                <a:solidFill>
                  <a:schemeClr val="dk1"/>
                </a:solidFill>
              </a:rPr>
              <a:t>automation </a:t>
            </a:r>
            <a:r>
              <a:rPr lang="en" sz="1800">
                <a:solidFill>
                  <a:schemeClr val="dk1"/>
                </a:solidFill>
              </a:rPr>
              <a:t>of the simulations is very important for the study and therefore a </a:t>
            </a:r>
            <a:r>
              <a:rPr b="1" lang="en" sz="1800">
                <a:solidFill>
                  <a:schemeClr val="dk1"/>
                </a:solidFill>
              </a:rPr>
              <a:t>scripting </a:t>
            </a:r>
            <a:r>
              <a:rPr lang="en" sz="1800">
                <a:solidFill>
                  <a:schemeClr val="dk1"/>
                </a:solidFill>
              </a:rPr>
              <a:t>procedure has been chosen.</a:t>
            </a:r>
            <a:endParaRPr sz="1800">
              <a:solidFill>
                <a:schemeClr val="dk1"/>
              </a:solidFill>
            </a:endParaRPr>
          </a:p>
          <a:p>
            <a:pPr indent="0" lvl="0" marL="0" rtl="0" algn="l">
              <a:lnSpc>
                <a:spcPct val="115000"/>
              </a:lnSpc>
              <a:spcBef>
                <a:spcPts val="800"/>
              </a:spcBef>
              <a:spcAft>
                <a:spcPts val="0"/>
              </a:spcAft>
              <a:buNone/>
            </a:pPr>
            <a:r>
              <a:rPr lang="en" sz="3200">
                <a:solidFill>
                  <a:schemeClr val="dk1"/>
                </a:solidFill>
              </a:rPr>
              <a:t>	</a:t>
            </a:r>
            <a:endParaRPr sz="3200">
              <a:solidFill>
                <a:schemeClr val="dk1"/>
              </a:solidFill>
            </a:endParaRPr>
          </a:p>
          <a:p>
            <a:pPr indent="0" lvl="0" marL="0" rtl="0" algn="l">
              <a:lnSpc>
                <a:spcPct val="115000"/>
              </a:lnSpc>
              <a:spcBef>
                <a:spcPts val="800"/>
              </a:spcBef>
              <a:spcAft>
                <a:spcPts val="0"/>
              </a:spcAft>
              <a:buNone/>
            </a:pPr>
            <a:r>
              <a:t/>
            </a:r>
            <a:endParaRPr sz="32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 Problem Assessment</a:t>
            </a:r>
            <a:endParaRPr/>
          </a:p>
        </p:txBody>
      </p:sp>
      <p:sp>
        <p:nvSpPr>
          <p:cNvPr id="186" name="Google Shape;186;p23"/>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5</a:t>
            </a:r>
            <a:endParaRPr/>
          </a:p>
        </p:txBody>
      </p:sp>
      <p:sp>
        <p:nvSpPr>
          <p:cNvPr id="187" name="Google Shape;187;p23"/>
          <p:cNvSpPr txBox="1"/>
          <p:nvPr/>
        </p:nvSpPr>
        <p:spPr>
          <a:xfrm>
            <a:off x="395250" y="859125"/>
            <a:ext cx="11401500" cy="170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lang="en" sz="1800">
                <a:solidFill>
                  <a:schemeClr val="dk1"/>
                </a:solidFill>
              </a:rPr>
              <a:t>Approach:</a:t>
            </a:r>
            <a:endParaRPr sz="1800">
              <a:solidFill>
                <a:schemeClr val="dk1"/>
              </a:solidFill>
            </a:endParaRPr>
          </a:p>
          <a:p>
            <a:pPr indent="-342900" lvl="0" marL="457200" rtl="0" algn="l">
              <a:lnSpc>
                <a:spcPct val="115000"/>
              </a:lnSpc>
              <a:spcBef>
                <a:spcPts val="800"/>
              </a:spcBef>
              <a:spcAft>
                <a:spcPts val="0"/>
              </a:spcAft>
              <a:buClr>
                <a:schemeClr val="dk1"/>
              </a:buClr>
              <a:buSzPts val="1800"/>
              <a:buChar char="●"/>
            </a:pPr>
            <a:r>
              <a:rPr b="1" lang="en" sz="1800">
                <a:solidFill>
                  <a:schemeClr val="dk1"/>
                </a:solidFill>
              </a:rPr>
              <a:t>Parametric </a:t>
            </a:r>
            <a:r>
              <a:rPr b="1" lang="en" sz="1800">
                <a:solidFill>
                  <a:schemeClr val="dk1"/>
                </a:solidFill>
              </a:rPr>
              <a:t>study </a:t>
            </a:r>
            <a:r>
              <a:rPr lang="en" sz="1800">
                <a:solidFill>
                  <a:schemeClr val="dk1"/>
                </a:solidFill>
              </a:rPr>
              <a:t>of the geometry to get the trends in terms of dissipated energy.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Stress state </a:t>
            </a:r>
            <a:r>
              <a:rPr lang="en" sz="1800">
                <a:solidFill>
                  <a:schemeClr val="dk1"/>
                </a:solidFill>
              </a:rPr>
              <a:t>analysis </a:t>
            </a:r>
            <a:r>
              <a:rPr b="1" lang="en" sz="1800">
                <a:solidFill>
                  <a:schemeClr val="dk1"/>
                </a:solidFill>
              </a:rPr>
              <a:t>in fractured </a:t>
            </a:r>
            <a:r>
              <a:rPr lang="en" sz="1800">
                <a:solidFill>
                  <a:schemeClr val="dk1"/>
                </a:solidFill>
              </a:rPr>
              <a:t>elements.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4-fold </a:t>
            </a:r>
            <a:r>
              <a:rPr b="1" lang="en" sz="1800">
                <a:solidFill>
                  <a:schemeClr val="dk1"/>
                </a:solidFill>
              </a:rPr>
              <a:t>symmetry</a:t>
            </a:r>
            <a:r>
              <a:rPr lang="en" sz="1800">
                <a:solidFill>
                  <a:schemeClr val="dk1"/>
                </a:solidFill>
              </a:rPr>
              <a:t>.</a:t>
            </a:r>
            <a:endParaRPr sz="1800">
              <a:solidFill>
                <a:schemeClr val="dk1"/>
              </a:solidFill>
            </a:endParaRPr>
          </a:p>
        </p:txBody>
      </p:sp>
      <p:grpSp>
        <p:nvGrpSpPr>
          <p:cNvPr id="188" name="Google Shape;188;p23"/>
          <p:cNvGrpSpPr/>
          <p:nvPr/>
        </p:nvGrpSpPr>
        <p:grpSpPr>
          <a:xfrm>
            <a:off x="825573" y="3046913"/>
            <a:ext cx="4815611" cy="2942135"/>
            <a:chOff x="63575" y="1084553"/>
            <a:chExt cx="6984207" cy="4837447"/>
          </a:xfrm>
        </p:grpSpPr>
        <p:sp>
          <p:nvSpPr>
            <p:cNvPr id="189" name="Google Shape;189;p23"/>
            <p:cNvSpPr/>
            <p:nvPr/>
          </p:nvSpPr>
          <p:spPr>
            <a:xfrm>
              <a:off x="2908800" y="1671801"/>
              <a:ext cx="201617" cy="320110"/>
            </a:xfrm>
            <a:custGeom>
              <a:rect b="b" l="l" r="r" t="t"/>
              <a:pathLst>
                <a:path extrusionOk="0" h="14183" w="7509">
                  <a:moveTo>
                    <a:pt x="0" y="14183"/>
                  </a:moveTo>
                  <a:cubicBezTo>
                    <a:pt x="0" y="8834"/>
                    <a:pt x="3726" y="3783"/>
                    <a:pt x="7509" y="0"/>
                  </a:cubicBezTo>
                </a:path>
              </a:pathLst>
            </a:custGeom>
            <a:noFill/>
            <a:ln cap="flat" cmpd="sng" w="28575">
              <a:solidFill>
                <a:schemeClr val="dk2"/>
              </a:solidFill>
              <a:prstDash val="solid"/>
              <a:round/>
              <a:headEnd len="med" w="med" type="none"/>
              <a:tailEnd len="med" w="med" type="none"/>
            </a:ln>
          </p:spPr>
        </p:sp>
        <p:grpSp>
          <p:nvGrpSpPr>
            <p:cNvPr id="190" name="Google Shape;190;p23"/>
            <p:cNvGrpSpPr/>
            <p:nvPr/>
          </p:nvGrpSpPr>
          <p:grpSpPr>
            <a:xfrm>
              <a:off x="63575" y="1084553"/>
              <a:ext cx="6984207" cy="4837447"/>
              <a:chOff x="63575" y="1084553"/>
              <a:chExt cx="6984207" cy="4837447"/>
            </a:xfrm>
          </p:grpSpPr>
          <p:pic>
            <p:nvPicPr>
              <p:cNvPr id="191" name="Google Shape;191;p23"/>
              <p:cNvPicPr preferRelativeResize="0"/>
              <p:nvPr/>
            </p:nvPicPr>
            <p:blipFill rotWithShape="1">
              <a:blip r:embed="rId3">
                <a:alphaModFix/>
              </a:blip>
              <a:srcRect b="16394" l="15837" r="29832" t="0"/>
              <a:stretch/>
            </p:blipFill>
            <p:spPr>
              <a:xfrm>
                <a:off x="63575" y="1412875"/>
                <a:ext cx="5566150" cy="4509125"/>
              </a:xfrm>
              <a:prstGeom prst="rect">
                <a:avLst/>
              </a:prstGeom>
              <a:noFill/>
              <a:ln>
                <a:noFill/>
              </a:ln>
            </p:spPr>
          </p:pic>
          <p:cxnSp>
            <p:nvCxnSpPr>
              <p:cNvPr id="192" name="Google Shape;192;p23"/>
              <p:cNvCxnSpPr/>
              <p:nvPr/>
            </p:nvCxnSpPr>
            <p:spPr>
              <a:xfrm>
                <a:off x="2912500" y="2025125"/>
                <a:ext cx="2355600" cy="497100"/>
              </a:xfrm>
              <a:prstGeom prst="straightConnector1">
                <a:avLst/>
              </a:prstGeom>
              <a:noFill/>
              <a:ln cap="flat" cmpd="sng" w="28575">
                <a:solidFill>
                  <a:srgbClr val="FF0000"/>
                </a:solidFill>
                <a:prstDash val="solid"/>
                <a:round/>
                <a:headEnd len="med" w="med" type="triangle"/>
                <a:tailEnd len="med" w="med" type="triangle"/>
              </a:ln>
            </p:spPr>
          </p:cxnSp>
          <p:sp>
            <p:nvSpPr>
              <p:cNvPr id="193" name="Google Shape;193;p23"/>
              <p:cNvSpPr txBox="1"/>
              <p:nvPr/>
            </p:nvSpPr>
            <p:spPr>
              <a:xfrm rot="671712">
                <a:off x="3147032" y="1455192"/>
                <a:ext cx="3878400" cy="60482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rPr>
                  <a:t>Central Section Width</a:t>
                </a:r>
                <a:endParaRPr b="1" sz="1200">
                  <a:solidFill>
                    <a:srgbClr val="FF0000"/>
                  </a:solidFill>
                </a:endParaRPr>
              </a:p>
            </p:txBody>
          </p:sp>
          <p:sp>
            <p:nvSpPr>
              <p:cNvPr id="194" name="Google Shape;194;p23"/>
              <p:cNvSpPr/>
              <p:nvPr/>
            </p:nvSpPr>
            <p:spPr>
              <a:xfrm>
                <a:off x="2190675" y="3413725"/>
                <a:ext cx="201629" cy="368475"/>
              </a:xfrm>
              <a:custGeom>
                <a:rect b="b" l="l" r="r" t="t"/>
                <a:pathLst>
                  <a:path extrusionOk="0" h="14739" w="8343">
                    <a:moveTo>
                      <a:pt x="8343" y="0"/>
                    </a:moveTo>
                    <a:cubicBezTo>
                      <a:pt x="8343" y="5645"/>
                      <a:pt x="3992" y="10747"/>
                      <a:pt x="0" y="14739"/>
                    </a:cubicBezTo>
                  </a:path>
                </a:pathLst>
              </a:custGeom>
              <a:noFill/>
              <a:ln cap="flat" cmpd="sng" w="28575">
                <a:solidFill>
                  <a:schemeClr val="dk2"/>
                </a:solidFill>
                <a:prstDash val="solid"/>
                <a:round/>
                <a:headEnd len="med" w="med" type="none"/>
                <a:tailEnd len="med" w="med" type="none"/>
              </a:ln>
            </p:spPr>
          </p:sp>
          <p:cxnSp>
            <p:nvCxnSpPr>
              <p:cNvPr id="195" name="Google Shape;195;p23"/>
              <p:cNvCxnSpPr/>
              <p:nvPr/>
            </p:nvCxnSpPr>
            <p:spPr>
              <a:xfrm>
                <a:off x="2190675" y="3782200"/>
                <a:ext cx="500700" cy="159900"/>
              </a:xfrm>
              <a:prstGeom prst="straightConnector1">
                <a:avLst/>
              </a:prstGeom>
              <a:noFill/>
              <a:ln cap="flat" cmpd="sng" w="28575">
                <a:solidFill>
                  <a:schemeClr val="dk2"/>
                </a:solidFill>
                <a:prstDash val="solid"/>
                <a:round/>
                <a:headEnd len="med" w="med" type="none"/>
                <a:tailEnd len="med" w="med" type="none"/>
              </a:ln>
            </p:spPr>
          </p:cxnSp>
          <p:sp>
            <p:nvSpPr>
              <p:cNvPr id="196" name="Google Shape;196;p23"/>
              <p:cNvSpPr/>
              <p:nvPr/>
            </p:nvSpPr>
            <p:spPr>
              <a:xfrm>
                <a:off x="2684325" y="3545175"/>
                <a:ext cx="201629" cy="368475"/>
              </a:xfrm>
              <a:custGeom>
                <a:rect b="b" l="l" r="r" t="t"/>
                <a:pathLst>
                  <a:path extrusionOk="0" h="14739" w="8343">
                    <a:moveTo>
                      <a:pt x="8343" y="0"/>
                    </a:moveTo>
                    <a:cubicBezTo>
                      <a:pt x="8343" y="5645"/>
                      <a:pt x="3992" y="10747"/>
                      <a:pt x="0" y="14739"/>
                    </a:cubicBezTo>
                  </a:path>
                </a:pathLst>
              </a:custGeom>
              <a:noFill/>
              <a:ln cap="flat" cmpd="sng" w="28575">
                <a:solidFill>
                  <a:schemeClr val="dk2"/>
                </a:solidFill>
                <a:prstDash val="solid"/>
                <a:round/>
                <a:headEnd len="med" w="med" type="none"/>
                <a:tailEnd len="med" w="med" type="none"/>
              </a:ln>
            </p:spPr>
          </p:sp>
          <p:cxnSp>
            <p:nvCxnSpPr>
              <p:cNvPr id="197" name="Google Shape;197;p23"/>
              <p:cNvCxnSpPr/>
              <p:nvPr/>
            </p:nvCxnSpPr>
            <p:spPr>
              <a:xfrm flipH="1" rot="10800000">
                <a:off x="2889300" y="1982000"/>
                <a:ext cx="17400" cy="1575300"/>
              </a:xfrm>
              <a:prstGeom prst="straightConnector1">
                <a:avLst/>
              </a:prstGeom>
              <a:noFill/>
              <a:ln cap="flat" cmpd="sng" w="28575">
                <a:solidFill>
                  <a:srgbClr val="000000"/>
                </a:solidFill>
                <a:prstDash val="solid"/>
                <a:round/>
                <a:headEnd len="med" w="med" type="none"/>
                <a:tailEnd len="med" w="med" type="none"/>
              </a:ln>
            </p:spPr>
          </p:cxnSp>
          <p:cxnSp>
            <p:nvCxnSpPr>
              <p:cNvPr id="198" name="Google Shape;198;p23"/>
              <p:cNvCxnSpPr/>
              <p:nvPr/>
            </p:nvCxnSpPr>
            <p:spPr>
              <a:xfrm>
                <a:off x="2595200" y="1566850"/>
                <a:ext cx="500700" cy="104400"/>
              </a:xfrm>
              <a:prstGeom prst="straightConnector1">
                <a:avLst/>
              </a:prstGeom>
              <a:noFill/>
              <a:ln cap="flat" cmpd="sng" w="28575">
                <a:solidFill>
                  <a:schemeClr val="dk2"/>
                </a:solidFill>
                <a:prstDash val="solid"/>
                <a:round/>
                <a:headEnd len="med" w="med" type="none"/>
                <a:tailEnd len="med" w="med" type="none"/>
              </a:ln>
            </p:spPr>
          </p:cxnSp>
          <p:sp>
            <p:nvSpPr>
              <p:cNvPr id="199" name="Google Shape;199;p23"/>
              <p:cNvSpPr/>
              <p:nvPr/>
            </p:nvSpPr>
            <p:spPr>
              <a:xfrm>
                <a:off x="2409700" y="1560001"/>
                <a:ext cx="201617" cy="320110"/>
              </a:xfrm>
              <a:custGeom>
                <a:rect b="b" l="l" r="r" t="t"/>
                <a:pathLst>
                  <a:path extrusionOk="0" h="14183" w="7509">
                    <a:moveTo>
                      <a:pt x="0" y="14183"/>
                    </a:moveTo>
                    <a:cubicBezTo>
                      <a:pt x="0" y="8834"/>
                      <a:pt x="3726" y="3783"/>
                      <a:pt x="7509" y="0"/>
                    </a:cubicBezTo>
                  </a:path>
                </a:pathLst>
              </a:custGeom>
              <a:noFill/>
              <a:ln cap="flat" cmpd="sng" w="28575">
                <a:solidFill>
                  <a:schemeClr val="dk2"/>
                </a:solidFill>
                <a:prstDash val="solid"/>
                <a:round/>
                <a:headEnd len="med" w="med" type="none"/>
                <a:tailEnd len="med" w="med" type="none"/>
              </a:ln>
            </p:spPr>
          </p:sp>
          <p:cxnSp>
            <p:nvCxnSpPr>
              <p:cNvPr id="200" name="Google Shape;200;p23"/>
              <p:cNvCxnSpPr/>
              <p:nvPr/>
            </p:nvCxnSpPr>
            <p:spPr>
              <a:xfrm flipH="1" rot="10800000">
                <a:off x="2392300" y="1838725"/>
                <a:ext cx="17400" cy="1575300"/>
              </a:xfrm>
              <a:prstGeom prst="straightConnector1">
                <a:avLst/>
              </a:prstGeom>
              <a:noFill/>
              <a:ln cap="flat" cmpd="sng" w="28575">
                <a:solidFill>
                  <a:srgbClr val="000000"/>
                </a:solidFill>
                <a:prstDash val="solid"/>
                <a:round/>
                <a:headEnd len="med" w="med" type="none"/>
                <a:tailEnd len="med" w="med" type="none"/>
              </a:ln>
            </p:spPr>
          </p:cxnSp>
        </p:grpSp>
      </p:grpSp>
      <p:grpSp>
        <p:nvGrpSpPr>
          <p:cNvPr id="201" name="Google Shape;201;p23"/>
          <p:cNvGrpSpPr/>
          <p:nvPr/>
        </p:nvGrpSpPr>
        <p:grpSpPr>
          <a:xfrm>
            <a:off x="6096006" y="3338067"/>
            <a:ext cx="5503589" cy="2817054"/>
            <a:chOff x="5872199" y="1940700"/>
            <a:chExt cx="5480025" cy="2976600"/>
          </a:xfrm>
        </p:grpSpPr>
        <p:pic>
          <p:nvPicPr>
            <p:cNvPr id="202" name="Google Shape;202;p23"/>
            <p:cNvPicPr preferRelativeResize="0"/>
            <p:nvPr/>
          </p:nvPicPr>
          <p:blipFill>
            <a:blip r:embed="rId4">
              <a:alphaModFix/>
            </a:blip>
            <a:stretch>
              <a:fillRect/>
            </a:stretch>
          </p:blipFill>
          <p:spPr>
            <a:xfrm>
              <a:off x="6360533" y="1940700"/>
              <a:ext cx="4991691" cy="2976600"/>
            </a:xfrm>
            <a:prstGeom prst="rect">
              <a:avLst/>
            </a:prstGeom>
            <a:noFill/>
            <a:ln>
              <a:noFill/>
            </a:ln>
          </p:spPr>
        </p:pic>
        <p:cxnSp>
          <p:nvCxnSpPr>
            <p:cNvPr id="203" name="Google Shape;203;p23"/>
            <p:cNvCxnSpPr/>
            <p:nvPr/>
          </p:nvCxnSpPr>
          <p:spPr>
            <a:xfrm flipH="1" rot="10800000">
              <a:off x="6531100" y="2141750"/>
              <a:ext cx="228300" cy="326100"/>
            </a:xfrm>
            <a:prstGeom prst="straightConnector1">
              <a:avLst/>
            </a:prstGeom>
            <a:noFill/>
            <a:ln cap="flat" cmpd="sng" w="9525">
              <a:solidFill>
                <a:srgbClr val="FF0000"/>
              </a:solidFill>
              <a:prstDash val="solid"/>
              <a:round/>
              <a:headEnd len="med" w="med" type="none"/>
              <a:tailEnd len="med" w="med" type="triangle"/>
            </a:ln>
          </p:spPr>
        </p:cxnSp>
        <p:cxnSp>
          <p:nvCxnSpPr>
            <p:cNvPr id="204" name="Google Shape;204;p23"/>
            <p:cNvCxnSpPr/>
            <p:nvPr/>
          </p:nvCxnSpPr>
          <p:spPr>
            <a:xfrm>
              <a:off x="6923075" y="2137550"/>
              <a:ext cx="46200" cy="2673000"/>
            </a:xfrm>
            <a:prstGeom prst="straightConnector1">
              <a:avLst/>
            </a:prstGeom>
            <a:noFill/>
            <a:ln cap="flat" cmpd="sng" w="9525">
              <a:solidFill>
                <a:srgbClr val="FF0000"/>
              </a:solidFill>
              <a:prstDash val="dash"/>
              <a:round/>
              <a:headEnd len="med" w="med" type="none"/>
              <a:tailEnd len="med" w="med" type="none"/>
            </a:ln>
          </p:spPr>
        </p:cxnSp>
        <p:sp>
          <p:nvSpPr>
            <p:cNvPr id="205" name="Google Shape;205;p23"/>
            <p:cNvSpPr/>
            <p:nvPr/>
          </p:nvSpPr>
          <p:spPr>
            <a:xfrm>
              <a:off x="6969275" y="3776575"/>
              <a:ext cx="488391" cy="159894"/>
            </a:xfrm>
            <a:custGeom>
              <a:rect b="b" l="l" r="r" t="t"/>
              <a:pathLst>
                <a:path extrusionOk="0" h="5416" w="20086">
                  <a:moveTo>
                    <a:pt x="0" y="3935"/>
                  </a:moveTo>
                  <a:cubicBezTo>
                    <a:pt x="6335" y="6467"/>
                    <a:pt x="17038" y="6104"/>
                    <a:pt x="20086" y="0"/>
                  </a:cubicBezTo>
                </a:path>
              </a:pathLst>
            </a:custGeom>
            <a:noFill/>
            <a:ln cap="flat" cmpd="sng" w="9525">
              <a:solidFill>
                <a:srgbClr val="FF0000"/>
              </a:solidFill>
              <a:prstDash val="solid"/>
              <a:round/>
              <a:headEnd len="med" w="med" type="stealth"/>
              <a:tailEnd len="med" w="med" type="stealth"/>
            </a:ln>
          </p:spPr>
        </p:sp>
        <p:sp>
          <p:nvSpPr>
            <p:cNvPr id="206" name="Google Shape;206;p23"/>
            <p:cNvSpPr txBox="1"/>
            <p:nvPr/>
          </p:nvSpPr>
          <p:spPr>
            <a:xfrm rot="-2863">
              <a:off x="5872198" y="2468443"/>
              <a:ext cx="1440900" cy="4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Cap Radius</a:t>
              </a:r>
              <a:endParaRPr b="1" sz="1800">
                <a:solidFill>
                  <a:srgbClr val="FF0000"/>
                </a:solidFill>
              </a:endParaRPr>
            </a:p>
          </p:txBody>
        </p:sp>
        <p:sp>
          <p:nvSpPr>
            <p:cNvPr id="207" name="Google Shape;207;p23"/>
            <p:cNvSpPr txBox="1"/>
            <p:nvPr/>
          </p:nvSpPr>
          <p:spPr>
            <a:xfrm rot="-2828">
              <a:off x="6493025" y="3915869"/>
              <a:ext cx="1823401" cy="4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Bend Angle/2</a:t>
              </a:r>
              <a:endParaRPr b="1" sz="1800">
                <a:solidFill>
                  <a:srgbClr val="FF0000"/>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600"/>
              <a:buFont typeface="Arial"/>
              <a:buNone/>
            </a:pPr>
            <a:r>
              <a:rPr lang="en"/>
              <a:t>3. Material Modeling</a:t>
            </a:r>
            <a:endParaRPr/>
          </a:p>
        </p:txBody>
      </p:sp>
      <p:graphicFrame>
        <p:nvGraphicFramePr>
          <p:cNvPr id="213" name="Google Shape;213;p24"/>
          <p:cNvGraphicFramePr/>
          <p:nvPr/>
        </p:nvGraphicFramePr>
        <p:xfrm>
          <a:off x="650825" y="1664525"/>
          <a:ext cx="3000000" cy="3000000"/>
        </p:xfrm>
        <a:graphic>
          <a:graphicData uri="http://schemas.openxmlformats.org/drawingml/2006/table">
            <a:tbl>
              <a:tblPr>
                <a:noFill/>
                <a:tableStyleId>{29E6C886-8F6A-49CA-942D-875570086A5F}</a:tableStyleId>
              </a:tblPr>
              <a:tblGrid>
                <a:gridCol w="1141375"/>
                <a:gridCol w="1205800"/>
                <a:gridCol w="1067750"/>
                <a:gridCol w="892850"/>
                <a:gridCol w="745575"/>
                <a:gridCol w="754775"/>
                <a:gridCol w="837625"/>
              </a:tblGrid>
              <a:tr h="277875">
                <a:tc>
                  <a:txBody>
                    <a:bodyPr/>
                    <a:lstStyle/>
                    <a:p>
                      <a:pPr indent="0" lvl="0" marL="0" rtl="0" algn="l">
                        <a:lnSpc>
                          <a:spcPct val="115000"/>
                        </a:lnSpc>
                        <a:spcBef>
                          <a:spcPts val="0"/>
                        </a:spcBef>
                        <a:spcAft>
                          <a:spcPts val="0"/>
                        </a:spcAft>
                        <a:buNone/>
                      </a:pPr>
                      <a:r>
                        <a:rPr b="1" lang="en" sz="1100"/>
                        <a:t>E [MPa]</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Density [t/mm^3]</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Poisson Ratio</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A [MPa]</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e0</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n</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k0 [MPa]</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32375">
                <a:tc>
                  <a:txBody>
                    <a:bodyPr/>
                    <a:lstStyle/>
                    <a:p>
                      <a:pPr indent="0" lvl="0" marL="0" rtl="0" algn="r">
                        <a:lnSpc>
                          <a:spcPct val="115000"/>
                        </a:lnSpc>
                        <a:spcBef>
                          <a:spcPts val="0"/>
                        </a:spcBef>
                        <a:spcAft>
                          <a:spcPts val="0"/>
                        </a:spcAft>
                        <a:buNone/>
                      </a:pPr>
                      <a:r>
                        <a:rPr lang="en"/>
                        <a:t>200000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7,85E-09</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0,3</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4439,57</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0,000513</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0,184</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1318,14</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r>
              <a:tr h="332375">
                <a:tc>
                  <a:txBody>
                    <a:bodyPr/>
                    <a:lstStyle/>
                    <a:p>
                      <a:pPr indent="0" lvl="0" marL="0" rtl="0" algn="r">
                        <a:lnSpc>
                          <a:spcPct val="115000"/>
                        </a:lnSpc>
                        <a:spcBef>
                          <a:spcPts val="0"/>
                        </a:spcBef>
                        <a:spcAft>
                          <a:spcPts val="0"/>
                        </a:spcAft>
                        <a:buNone/>
                      </a:pPr>
                      <a:r>
                        <a:rPr lang="en"/>
                        <a:t>185000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7,85E-09</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0,33</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1526,5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0,00519</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0,242</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488,91</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r>
              <a:tr h="332375">
                <a:tc>
                  <a:txBody>
                    <a:bodyPr/>
                    <a:lstStyle/>
                    <a:p>
                      <a:pPr indent="0" lvl="0" marL="0" rtl="0" algn="r">
                        <a:lnSpc>
                          <a:spcPct val="115000"/>
                        </a:lnSpc>
                        <a:spcBef>
                          <a:spcPts val="0"/>
                        </a:spcBef>
                        <a:spcAft>
                          <a:spcPts val="0"/>
                        </a:spcAft>
                        <a:buNone/>
                      </a:pPr>
                      <a:r>
                        <a:rPr lang="en"/>
                        <a:t>74000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2,78E-09</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0,33</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897,35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0,0127</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0,2469</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331,013</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r>
              <a:tr h="277875">
                <a:tc>
                  <a:txBody>
                    <a:bodyPr/>
                    <a:lstStyle/>
                    <a:p>
                      <a:pPr indent="0" lvl="0" marL="0" rtl="0" algn="l">
                        <a:lnSpc>
                          <a:spcPct val="115000"/>
                        </a:lnSpc>
                        <a:spcBef>
                          <a:spcPts val="0"/>
                        </a:spcBef>
                        <a:spcAft>
                          <a:spcPts val="0"/>
                        </a:spcAft>
                        <a:buNone/>
                      </a:pPr>
                      <a:r>
                        <a:rPr b="1" lang="en" sz="1100"/>
                        <a:t>Q [MPa]</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Beta</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Alpha</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de0 [1/s]</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C</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m</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Tr [°C]</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32375">
                <a:tc>
                  <a:txBody>
                    <a:bodyPr/>
                    <a:lstStyle/>
                    <a:p>
                      <a:pPr indent="0" lvl="0" marL="0" rtl="0" algn="r">
                        <a:lnSpc>
                          <a:spcPct val="115000"/>
                        </a:lnSpc>
                        <a:spcBef>
                          <a:spcPts val="0"/>
                        </a:spcBef>
                        <a:spcAft>
                          <a:spcPts val="0"/>
                        </a:spcAft>
                        <a:buNone/>
                      </a:pPr>
                      <a:r>
                        <a:rPr lang="en"/>
                        <a:t>1048,44</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86,48</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0,124</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0,001</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0,00188</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1,394</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25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r>
              <a:tr h="332375">
                <a:tc>
                  <a:txBody>
                    <a:bodyPr/>
                    <a:lstStyle/>
                    <a:p>
                      <a:pPr indent="0" lvl="0" marL="0" rtl="0" algn="r">
                        <a:lnSpc>
                          <a:spcPct val="115000"/>
                        </a:lnSpc>
                        <a:spcBef>
                          <a:spcPts val="0"/>
                        </a:spcBef>
                        <a:spcAft>
                          <a:spcPts val="0"/>
                        </a:spcAft>
                        <a:buNone/>
                      </a:pPr>
                      <a:r>
                        <a:rPr lang="en"/>
                        <a:t>447,5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18,65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0,536</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0,00321</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0,00557</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1,025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20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r>
              <a:tr h="332375">
                <a:tc>
                  <a:txBody>
                    <a:bodyPr/>
                    <a:lstStyle/>
                    <a:p>
                      <a:pPr indent="0" lvl="0" marL="0" rtl="0" algn="r">
                        <a:lnSpc>
                          <a:spcPct val="115000"/>
                        </a:lnSpc>
                        <a:spcBef>
                          <a:spcPts val="0"/>
                        </a:spcBef>
                        <a:spcAft>
                          <a:spcPts val="0"/>
                        </a:spcAft>
                        <a:buNone/>
                      </a:pPr>
                      <a:r>
                        <a:rPr lang="en"/>
                        <a:t>320,979</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9,255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0,146</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1,7054</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25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83CCEB"/>
                    </a:solidFill>
                  </a:tcPr>
                </a:tc>
              </a:tr>
              <a:tr h="277875">
                <a:tc>
                  <a:txBody>
                    <a:bodyPr/>
                    <a:lstStyle/>
                    <a:p>
                      <a:pPr indent="0" lvl="0" marL="0" rtl="0" algn="l">
                        <a:lnSpc>
                          <a:spcPct val="115000"/>
                        </a:lnSpc>
                        <a:spcBef>
                          <a:spcPts val="0"/>
                        </a:spcBef>
                        <a:spcAft>
                          <a:spcPts val="0"/>
                        </a:spcAft>
                        <a:buNone/>
                      </a:pPr>
                      <a:r>
                        <a:rPr b="1" lang="en" sz="1100"/>
                        <a:t>Tm [°C]</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Cp [J/kg·K]</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a</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b</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c</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d</a:t>
                      </a:r>
                      <a:endParaRPr b="1" sz="1100"/>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100"/>
                        <a:t>nf</a:t>
                      </a:r>
                      <a:endParaRPr b="1" sz="1100"/>
                    </a:p>
                  </a:txBody>
                  <a:tcPr marT="9525" marB="91425" marR="9525" marL="9525" anchor="b">
                    <a:lnL cap="flat" cmpd="sng" w="63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32375">
                <a:tc>
                  <a:txBody>
                    <a:bodyPr/>
                    <a:lstStyle/>
                    <a:p>
                      <a:pPr indent="0" lvl="0" marL="0" rtl="0" algn="r">
                        <a:lnSpc>
                          <a:spcPct val="115000"/>
                        </a:lnSpc>
                        <a:spcBef>
                          <a:spcPts val="0"/>
                        </a:spcBef>
                        <a:spcAft>
                          <a:spcPts val="0"/>
                        </a:spcAft>
                        <a:buNone/>
                      </a:pPr>
                      <a:r>
                        <a:rPr lang="en"/>
                        <a:t>1287</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449</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1,349</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0,3254</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0,0755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0,0494</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r">
                        <a:lnSpc>
                          <a:spcPct val="115000"/>
                        </a:lnSpc>
                        <a:spcBef>
                          <a:spcPts val="0"/>
                        </a:spcBef>
                        <a:spcAft>
                          <a:spcPts val="0"/>
                        </a:spcAft>
                        <a:buNone/>
                      </a:pPr>
                      <a:r>
                        <a:rPr lang="en"/>
                        <a:t>0,1</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r>
              <a:tr h="332375">
                <a:tc>
                  <a:txBody>
                    <a:bodyPr/>
                    <a:lstStyle/>
                    <a:p>
                      <a:pPr indent="0" lvl="0" marL="0" rtl="0" algn="r">
                        <a:lnSpc>
                          <a:spcPct val="115000"/>
                        </a:lnSpc>
                        <a:spcBef>
                          <a:spcPts val="0"/>
                        </a:spcBef>
                        <a:spcAft>
                          <a:spcPts val="0"/>
                        </a:spcAft>
                        <a:buNone/>
                      </a:pPr>
                      <a:r>
                        <a:rPr lang="en"/>
                        <a:t>1533,7</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420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1,22</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1,27</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0,11</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0,066</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r">
                        <a:lnSpc>
                          <a:spcPct val="115000"/>
                        </a:lnSpc>
                        <a:spcBef>
                          <a:spcPts val="0"/>
                        </a:spcBef>
                        <a:spcAft>
                          <a:spcPts val="0"/>
                        </a:spcAft>
                        <a:buNone/>
                      </a:pPr>
                      <a:r>
                        <a:rPr lang="en"/>
                        <a:t>0,1</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r>
              <a:tr h="332375">
                <a:tc>
                  <a:txBody>
                    <a:bodyPr/>
                    <a:lstStyle/>
                    <a:p>
                      <a:pPr indent="0" lvl="0" marL="0" rtl="0" algn="r">
                        <a:lnSpc>
                          <a:spcPct val="115000"/>
                        </a:lnSpc>
                        <a:spcBef>
                          <a:spcPts val="0"/>
                        </a:spcBef>
                        <a:spcAft>
                          <a:spcPts val="0"/>
                        </a:spcAft>
                        <a:buNone/>
                      </a:pPr>
                      <a:r>
                        <a:rPr lang="en"/>
                        <a:t>337</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897</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1,25</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0,61</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0,04</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3CCEB"/>
                    </a:solidFill>
                  </a:tcPr>
                </a:tc>
                <a:tc>
                  <a:txBody>
                    <a:bodyPr/>
                    <a:lstStyle/>
                    <a:p>
                      <a:pPr indent="0" lvl="0" marL="0" rtl="0" algn="r">
                        <a:lnSpc>
                          <a:spcPct val="115000"/>
                        </a:lnSpc>
                        <a:spcBef>
                          <a:spcPts val="0"/>
                        </a:spcBef>
                        <a:spcAft>
                          <a:spcPts val="0"/>
                        </a:spcAft>
                        <a:buNone/>
                      </a:pPr>
                      <a:r>
                        <a:rPr lang="en"/>
                        <a:t>0,1</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3CCEB"/>
                    </a:solidFill>
                  </a:tcPr>
                </a:tc>
              </a:tr>
            </a:tbl>
          </a:graphicData>
        </a:graphic>
      </p:graphicFrame>
      <p:graphicFrame>
        <p:nvGraphicFramePr>
          <p:cNvPr id="214" name="Google Shape;214;p24"/>
          <p:cNvGraphicFramePr/>
          <p:nvPr/>
        </p:nvGraphicFramePr>
        <p:xfrm>
          <a:off x="10680175" y="5013700"/>
          <a:ext cx="3000000" cy="3000000"/>
        </p:xfrm>
        <a:graphic>
          <a:graphicData uri="http://schemas.openxmlformats.org/drawingml/2006/table">
            <a:tbl>
              <a:tblPr>
                <a:noFill/>
                <a:tableStyleId>{29E6C886-8F6A-49CA-942D-875570086A5F}</a:tableStyleId>
              </a:tblPr>
              <a:tblGrid>
                <a:gridCol w="1110075"/>
              </a:tblGrid>
              <a:tr h="190500">
                <a:tc>
                  <a:txBody>
                    <a:bodyPr/>
                    <a:lstStyle/>
                    <a:p>
                      <a:pPr indent="0" lvl="0" marL="0" rtl="0" algn="l">
                        <a:lnSpc>
                          <a:spcPct val="115000"/>
                        </a:lnSpc>
                        <a:spcBef>
                          <a:spcPts val="0"/>
                        </a:spcBef>
                        <a:spcAft>
                          <a:spcPts val="0"/>
                        </a:spcAft>
                        <a:buNone/>
                      </a:pPr>
                      <a:r>
                        <a:rPr lang="en"/>
                        <a:t>Mars300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FFC000"/>
                    </a:solidFill>
                  </a:tcPr>
                </a:tc>
              </a:tr>
              <a:tr h="190500">
                <a:tc>
                  <a:txBody>
                    <a:bodyPr/>
                    <a:lstStyle/>
                    <a:p>
                      <a:pPr indent="0" lvl="0" marL="0" rtl="0" algn="l">
                        <a:lnSpc>
                          <a:spcPct val="115000"/>
                        </a:lnSpc>
                        <a:spcBef>
                          <a:spcPts val="0"/>
                        </a:spcBef>
                        <a:spcAft>
                          <a:spcPts val="0"/>
                        </a:spcAft>
                        <a:buNone/>
                      </a:pPr>
                      <a:r>
                        <a:rPr lang="en"/>
                        <a:t>TRIP780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r>
              <a:tr h="200025">
                <a:tc>
                  <a:txBody>
                    <a:bodyPr/>
                    <a:lstStyle/>
                    <a:p>
                      <a:pPr indent="0" lvl="0" marL="0" rtl="0" algn="l">
                        <a:lnSpc>
                          <a:spcPct val="115000"/>
                        </a:lnSpc>
                        <a:spcBef>
                          <a:spcPts val="0"/>
                        </a:spcBef>
                        <a:spcAft>
                          <a:spcPts val="0"/>
                        </a:spcAft>
                        <a:buNone/>
                      </a:pPr>
                      <a:r>
                        <a:rPr lang="en"/>
                        <a:t>AA7020-T60</a:t>
                      </a:r>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3CCEB"/>
                    </a:solidFill>
                  </a:tcPr>
                </a:tc>
              </a:tr>
            </a:tbl>
          </a:graphicData>
        </a:graphic>
      </p:graphicFrame>
      <p:pic>
        <p:nvPicPr>
          <p:cNvPr id="215" name="Google Shape;215;p24"/>
          <p:cNvPicPr preferRelativeResize="0"/>
          <p:nvPr/>
        </p:nvPicPr>
        <p:blipFill>
          <a:blip r:embed="rId3">
            <a:alphaModFix/>
          </a:blip>
          <a:stretch>
            <a:fillRect/>
          </a:stretch>
        </p:blipFill>
        <p:spPr>
          <a:xfrm>
            <a:off x="7376375" y="1096450"/>
            <a:ext cx="4640700" cy="3480525"/>
          </a:xfrm>
          <a:prstGeom prst="rect">
            <a:avLst/>
          </a:prstGeom>
          <a:noFill/>
          <a:ln>
            <a:noFill/>
          </a:ln>
        </p:spPr>
      </p:pic>
      <p:sp>
        <p:nvSpPr>
          <p:cNvPr id="216" name="Google Shape;216;p24"/>
          <p:cNvSpPr txBox="1"/>
          <p:nvPr/>
        </p:nvSpPr>
        <p:spPr>
          <a:xfrm>
            <a:off x="7929250" y="756075"/>
            <a:ext cx="34548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Impactor material</a:t>
            </a:r>
            <a:endParaRPr sz="1800">
              <a:solidFill>
                <a:schemeClr val="dk1"/>
              </a:solidFill>
            </a:endParaRPr>
          </a:p>
        </p:txBody>
      </p:sp>
      <p:pic>
        <p:nvPicPr>
          <p:cNvPr id="217" name="Google Shape;217;p24"/>
          <p:cNvPicPr preferRelativeResize="0"/>
          <p:nvPr/>
        </p:nvPicPr>
        <p:blipFill>
          <a:blip r:embed="rId4">
            <a:alphaModFix/>
          </a:blip>
          <a:stretch>
            <a:fillRect/>
          </a:stretch>
        </p:blipFill>
        <p:spPr>
          <a:xfrm>
            <a:off x="1151000" y="875500"/>
            <a:ext cx="557912" cy="503921"/>
          </a:xfrm>
          <a:prstGeom prst="rect">
            <a:avLst/>
          </a:prstGeom>
          <a:noFill/>
          <a:ln>
            <a:noFill/>
          </a:ln>
        </p:spPr>
      </p:pic>
      <p:cxnSp>
        <p:nvCxnSpPr>
          <p:cNvPr id="218" name="Google Shape;218;p24"/>
          <p:cNvCxnSpPr>
            <a:stCxn id="217" idx="3"/>
            <a:endCxn id="219" idx="1"/>
          </p:cNvCxnSpPr>
          <p:nvPr/>
        </p:nvCxnSpPr>
        <p:spPr>
          <a:xfrm>
            <a:off x="1708912" y="1127461"/>
            <a:ext cx="622500" cy="0"/>
          </a:xfrm>
          <a:prstGeom prst="straightConnector1">
            <a:avLst/>
          </a:prstGeom>
          <a:noFill/>
          <a:ln cap="flat" cmpd="sng" w="9525">
            <a:solidFill>
              <a:schemeClr val="dk2"/>
            </a:solidFill>
            <a:prstDash val="solid"/>
            <a:round/>
            <a:headEnd len="med" w="med" type="none"/>
            <a:tailEnd len="med" w="med" type="triangle"/>
          </a:ln>
        </p:spPr>
      </p:cxnSp>
      <p:pic>
        <p:nvPicPr>
          <p:cNvPr id="219" name="Google Shape;219;p24"/>
          <p:cNvPicPr preferRelativeResize="0"/>
          <p:nvPr/>
        </p:nvPicPr>
        <p:blipFill>
          <a:blip r:embed="rId5">
            <a:alphaModFix/>
          </a:blip>
          <a:stretch>
            <a:fillRect/>
          </a:stretch>
        </p:blipFill>
        <p:spPr>
          <a:xfrm>
            <a:off x="2331552" y="875500"/>
            <a:ext cx="499621" cy="503921"/>
          </a:xfrm>
          <a:prstGeom prst="rect">
            <a:avLst/>
          </a:prstGeom>
          <a:noFill/>
          <a:ln>
            <a:noFill/>
          </a:ln>
        </p:spPr>
      </p:pic>
      <p:pic>
        <p:nvPicPr>
          <p:cNvPr id="220" name="Google Shape;220;p24"/>
          <p:cNvPicPr preferRelativeResize="0"/>
          <p:nvPr/>
        </p:nvPicPr>
        <p:blipFill>
          <a:blip r:embed="rId6">
            <a:alphaModFix/>
          </a:blip>
          <a:stretch>
            <a:fillRect/>
          </a:stretch>
        </p:blipFill>
        <p:spPr>
          <a:xfrm>
            <a:off x="3606743" y="875487"/>
            <a:ext cx="412282" cy="503925"/>
          </a:xfrm>
          <a:prstGeom prst="rect">
            <a:avLst/>
          </a:prstGeom>
          <a:noFill/>
          <a:ln>
            <a:noFill/>
          </a:ln>
        </p:spPr>
      </p:pic>
      <p:cxnSp>
        <p:nvCxnSpPr>
          <p:cNvPr id="221" name="Google Shape;221;p24"/>
          <p:cNvCxnSpPr/>
          <p:nvPr/>
        </p:nvCxnSpPr>
        <p:spPr>
          <a:xfrm>
            <a:off x="2875312" y="1127461"/>
            <a:ext cx="622500" cy="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24"/>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731837" y="260351"/>
            <a:ext cx="10728325" cy="90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600"/>
              <a:buFont typeface="Arial"/>
              <a:buNone/>
            </a:pPr>
            <a:r>
              <a:rPr lang="en"/>
              <a:t>3. True stress - true strain curves, fuselage materials</a:t>
            </a:r>
            <a:endParaRPr/>
          </a:p>
        </p:txBody>
      </p:sp>
      <p:sp>
        <p:nvSpPr>
          <p:cNvPr id="228" name="Google Shape;228;p25"/>
          <p:cNvSpPr txBox="1"/>
          <p:nvPr>
            <p:ph idx="1" type="body"/>
          </p:nvPr>
        </p:nvSpPr>
        <p:spPr>
          <a:xfrm>
            <a:off x="731825" y="4888075"/>
            <a:ext cx="10728300" cy="122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None/>
            </a:pPr>
            <a:r>
              <a:t/>
            </a:r>
            <a:endParaRPr/>
          </a:p>
          <a:p>
            <a:pPr indent="-342900" lvl="0" marL="457200" rtl="0" algn="l">
              <a:lnSpc>
                <a:spcPct val="100000"/>
              </a:lnSpc>
              <a:spcBef>
                <a:spcPts val="1000"/>
              </a:spcBef>
              <a:spcAft>
                <a:spcPts val="0"/>
              </a:spcAft>
              <a:buSzPts val="1800"/>
              <a:buChar char="•"/>
            </a:pPr>
            <a:r>
              <a:rPr lang="en"/>
              <a:t>Mixed Swift-Voce</a:t>
            </a:r>
            <a:endParaRPr/>
          </a:p>
          <a:p>
            <a:pPr indent="-342900" lvl="0" marL="457200" rtl="0" algn="l">
              <a:lnSpc>
                <a:spcPct val="100000"/>
              </a:lnSpc>
              <a:spcBef>
                <a:spcPts val="0"/>
              </a:spcBef>
              <a:spcAft>
                <a:spcPts val="0"/>
              </a:spcAft>
              <a:buSzPts val="1800"/>
              <a:buChar char="•"/>
            </a:pPr>
            <a:r>
              <a:rPr lang="en"/>
              <a:t>Johnson-Cook temperature softening particularly pronounced for AA7020 </a:t>
            </a:r>
            <a:endParaRPr/>
          </a:p>
        </p:txBody>
      </p:sp>
      <p:sp>
        <p:nvSpPr>
          <p:cNvPr id="229" name="Google Shape;229;p25"/>
          <p:cNvSpPr txBox="1"/>
          <p:nvPr>
            <p:ph idx="12" type="sldNum"/>
          </p:nvPr>
        </p:nvSpPr>
        <p:spPr>
          <a:xfrm>
            <a:off x="11137585" y="6522444"/>
            <a:ext cx="322500" cy="216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a:t>7</a:t>
            </a:r>
            <a:endParaRPr/>
          </a:p>
        </p:txBody>
      </p:sp>
      <p:pic>
        <p:nvPicPr>
          <p:cNvPr id="230" name="Google Shape;230;p25"/>
          <p:cNvPicPr preferRelativeResize="0"/>
          <p:nvPr/>
        </p:nvPicPr>
        <p:blipFill>
          <a:blip r:embed="rId3">
            <a:alphaModFix/>
          </a:blip>
          <a:stretch>
            <a:fillRect/>
          </a:stretch>
        </p:blipFill>
        <p:spPr>
          <a:xfrm>
            <a:off x="731825" y="1072584"/>
            <a:ext cx="5399999" cy="4050041"/>
          </a:xfrm>
          <a:prstGeom prst="rect">
            <a:avLst/>
          </a:prstGeom>
          <a:noFill/>
          <a:ln>
            <a:noFill/>
          </a:ln>
        </p:spPr>
      </p:pic>
      <p:pic>
        <p:nvPicPr>
          <p:cNvPr id="231" name="Google Shape;231;p25"/>
          <p:cNvPicPr preferRelativeResize="0"/>
          <p:nvPr/>
        </p:nvPicPr>
        <p:blipFill>
          <a:blip r:embed="rId4">
            <a:alphaModFix/>
          </a:blip>
          <a:stretch>
            <a:fillRect/>
          </a:stretch>
        </p:blipFill>
        <p:spPr>
          <a:xfrm>
            <a:off x="6060150" y="1074475"/>
            <a:ext cx="5399999" cy="40499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731837" y="260351"/>
            <a:ext cx="10728300" cy="90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 Mixed Swift-Voce, constitutive equations</a:t>
            </a:r>
            <a:endParaRPr/>
          </a:p>
        </p:txBody>
      </p:sp>
      <p:sp>
        <p:nvSpPr>
          <p:cNvPr id="238" name="Google Shape;238;p26"/>
          <p:cNvSpPr txBox="1"/>
          <p:nvPr>
            <p:ph idx="1" type="body"/>
          </p:nvPr>
        </p:nvSpPr>
        <p:spPr>
          <a:xfrm>
            <a:off x="731825" y="4109475"/>
            <a:ext cx="10728300" cy="19833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Temperature range: 20-200 °C, for all materials</a:t>
            </a:r>
            <a:endParaRPr/>
          </a:p>
        </p:txBody>
      </p:sp>
      <p:sp>
        <p:nvSpPr>
          <p:cNvPr id="239" name="Google Shape;239;p26"/>
          <p:cNvSpPr txBox="1"/>
          <p:nvPr>
            <p:ph idx="12" type="sldNum"/>
          </p:nvPr>
        </p:nvSpPr>
        <p:spPr>
          <a:xfrm>
            <a:off x="11137585" y="6522444"/>
            <a:ext cx="322500" cy="216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r>
              <a:rPr lang="en"/>
              <a:t>8</a:t>
            </a:r>
            <a:endParaRPr/>
          </a:p>
        </p:txBody>
      </p:sp>
      <p:pic>
        <p:nvPicPr>
          <p:cNvPr id="240" name="Google Shape;240;p26"/>
          <p:cNvPicPr preferRelativeResize="0"/>
          <p:nvPr/>
        </p:nvPicPr>
        <p:blipFill>
          <a:blip r:embed="rId3">
            <a:alphaModFix/>
          </a:blip>
          <a:stretch>
            <a:fillRect/>
          </a:stretch>
        </p:blipFill>
        <p:spPr>
          <a:xfrm>
            <a:off x="4278913" y="1412875"/>
            <a:ext cx="3634175" cy="864225"/>
          </a:xfrm>
          <a:prstGeom prst="rect">
            <a:avLst/>
          </a:prstGeom>
          <a:noFill/>
          <a:ln>
            <a:noFill/>
          </a:ln>
        </p:spPr>
      </p:pic>
      <p:pic>
        <p:nvPicPr>
          <p:cNvPr id="241" name="Google Shape;241;p26"/>
          <p:cNvPicPr preferRelativeResize="0"/>
          <p:nvPr/>
        </p:nvPicPr>
        <p:blipFill>
          <a:blip r:embed="rId4">
            <a:alphaModFix/>
          </a:blip>
          <a:stretch>
            <a:fillRect/>
          </a:stretch>
        </p:blipFill>
        <p:spPr>
          <a:xfrm>
            <a:off x="1047026" y="3069101"/>
            <a:ext cx="4195325" cy="719800"/>
          </a:xfrm>
          <a:prstGeom prst="rect">
            <a:avLst/>
          </a:prstGeom>
          <a:noFill/>
          <a:ln>
            <a:noFill/>
          </a:ln>
        </p:spPr>
      </p:pic>
      <p:pic>
        <p:nvPicPr>
          <p:cNvPr id="242" name="Google Shape;242;p26"/>
          <p:cNvPicPr preferRelativeResize="0"/>
          <p:nvPr/>
        </p:nvPicPr>
        <p:blipFill>
          <a:blip r:embed="rId5">
            <a:alphaModFix/>
          </a:blip>
          <a:stretch>
            <a:fillRect/>
          </a:stretch>
        </p:blipFill>
        <p:spPr>
          <a:xfrm>
            <a:off x="6247225" y="2724425"/>
            <a:ext cx="5048250" cy="1238250"/>
          </a:xfrm>
          <a:prstGeom prst="rect">
            <a:avLst/>
          </a:prstGeom>
          <a:noFill/>
          <a:ln>
            <a:noFill/>
          </a:ln>
        </p:spPr>
      </p:pic>
      <p:cxnSp>
        <p:nvCxnSpPr>
          <p:cNvPr id="243" name="Google Shape;243;p26"/>
          <p:cNvCxnSpPr>
            <a:endCxn id="241" idx="0"/>
          </p:cNvCxnSpPr>
          <p:nvPr/>
        </p:nvCxnSpPr>
        <p:spPr>
          <a:xfrm flipH="1">
            <a:off x="3144688" y="1974701"/>
            <a:ext cx="2904000" cy="1094400"/>
          </a:xfrm>
          <a:prstGeom prst="straightConnector1">
            <a:avLst/>
          </a:prstGeom>
          <a:noFill/>
          <a:ln cap="flat" cmpd="sng" w="19050">
            <a:solidFill>
              <a:schemeClr val="dk2"/>
            </a:solidFill>
            <a:prstDash val="solid"/>
            <a:round/>
            <a:headEnd len="med" w="med" type="none"/>
            <a:tailEnd len="med" w="med" type="triangle"/>
          </a:ln>
        </p:spPr>
      </p:cxnSp>
      <p:cxnSp>
        <p:nvCxnSpPr>
          <p:cNvPr id="244" name="Google Shape;244;p26"/>
          <p:cNvCxnSpPr/>
          <p:nvPr/>
        </p:nvCxnSpPr>
        <p:spPr>
          <a:xfrm>
            <a:off x="7160425" y="2010250"/>
            <a:ext cx="613800" cy="720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ETH Zürich">
      <a:dk1>
        <a:srgbClr val="000000"/>
      </a:dk1>
      <a:lt1>
        <a:srgbClr val="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TH Zürich">
  <a:themeElements>
    <a:clrScheme name="ETH Zürich">
      <a:dk1>
        <a:srgbClr val="000000"/>
      </a:dk1>
      <a:lt1>
        <a:srgbClr val="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